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diagrams/layout5.xml" ContentType="application/vnd.openxmlformats-officedocument.drawingml.diagramLayout+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Default Extension="png" ContentType="image/png"/>
  <Default Extension="bin" ContentType="application/vnd.ms-office.activeX"/>
  <Override PartName="/ppt/notesSlides/notesSlide3.xml" ContentType="application/vnd.openxmlformats-officedocument.presentationml.notesSlide+xml"/>
  <Override PartName="/ppt/diagrams/drawing3.xml" ContentType="application/vnd.ms-office.drawingml.diagramDrawing+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diagrams/quickStyle3.xml" ContentType="application/vnd.openxmlformats-officedocument.drawingml.diagramStyl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layout2.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notesSlides/notesSlide19.xml" ContentType="application/vnd.openxmlformats-officedocument.presentationml.notesSlide+xml"/>
  <Override PartName="/ppt/diagrams/drawing1.xml" ContentType="application/vnd.ms-office.drawingml.diagramDrawing+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activeX/activeX1.xml" ContentType="application/vnd.ms-office.activeX+xml"/>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diagrams/quickStyle2.xml" ContentType="application/vnd.openxmlformats-officedocument.drawingml.diagramStyle+xml"/>
  <Override PartName="/ppt/activeX/activeX2.xml" ContentType="application/vnd.ms-office.activeX+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0"/>
  </p:notesMasterIdLst>
  <p:sldIdLst>
    <p:sldId id="276" r:id="rId2"/>
    <p:sldId id="381" r:id="rId3"/>
    <p:sldId id="300" r:id="rId4"/>
    <p:sldId id="257" r:id="rId5"/>
    <p:sldId id="366" r:id="rId6"/>
    <p:sldId id="367" r:id="rId7"/>
    <p:sldId id="368" r:id="rId8"/>
    <p:sldId id="259" r:id="rId9"/>
    <p:sldId id="287" r:id="rId10"/>
    <p:sldId id="302" r:id="rId11"/>
    <p:sldId id="292" r:id="rId12"/>
    <p:sldId id="293" r:id="rId13"/>
    <p:sldId id="263" r:id="rId14"/>
    <p:sldId id="264" r:id="rId15"/>
    <p:sldId id="269" r:id="rId16"/>
    <p:sldId id="266" r:id="rId17"/>
    <p:sldId id="267" r:id="rId18"/>
    <p:sldId id="262" r:id="rId19"/>
    <p:sldId id="268" r:id="rId20"/>
    <p:sldId id="270" r:id="rId21"/>
    <p:sldId id="260" r:id="rId22"/>
    <p:sldId id="303" r:id="rId23"/>
    <p:sldId id="304" r:id="rId24"/>
    <p:sldId id="258" r:id="rId25"/>
    <p:sldId id="280" r:id="rId26"/>
    <p:sldId id="314" r:id="rId27"/>
    <p:sldId id="315" r:id="rId28"/>
    <p:sldId id="316" r:id="rId29"/>
    <p:sldId id="317" r:id="rId30"/>
    <p:sldId id="318" r:id="rId31"/>
    <p:sldId id="319" r:id="rId32"/>
    <p:sldId id="378" r:id="rId33"/>
    <p:sldId id="298" r:id="rId34"/>
    <p:sldId id="337" r:id="rId35"/>
    <p:sldId id="278" r:id="rId36"/>
    <p:sldId id="326" r:id="rId37"/>
    <p:sldId id="327" r:id="rId38"/>
    <p:sldId id="328" r:id="rId39"/>
    <p:sldId id="329" r:id="rId40"/>
    <p:sldId id="330" r:id="rId41"/>
    <p:sldId id="331" r:id="rId42"/>
    <p:sldId id="332" r:id="rId43"/>
    <p:sldId id="369" r:id="rId44"/>
    <p:sldId id="379" r:id="rId45"/>
    <p:sldId id="271" r:id="rId46"/>
    <p:sldId id="277" r:id="rId47"/>
    <p:sldId id="283" r:id="rId48"/>
    <p:sldId id="380" r:id="rId49"/>
    <p:sldId id="275" r:id="rId50"/>
    <p:sldId id="301" r:id="rId51"/>
    <p:sldId id="382" r:id="rId52"/>
    <p:sldId id="284" r:id="rId53"/>
    <p:sldId id="373" r:id="rId54"/>
    <p:sldId id="377" r:id="rId55"/>
    <p:sldId id="375" r:id="rId56"/>
    <p:sldId id="376" r:id="rId57"/>
    <p:sldId id="282" r:id="rId58"/>
    <p:sldId id="299" r:id="rId59"/>
    <p:sldId id="333" r:id="rId60"/>
    <p:sldId id="291" r:id="rId61"/>
    <p:sldId id="372" r:id="rId62"/>
    <p:sldId id="343" r:id="rId63"/>
    <p:sldId id="344" r:id="rId64"/>
    <p:sldId id="345" r:id="rId65"/>
    <p:sldId id="348" r:id="rId66"/>
    <p:sldId id="349" r:id="rId67"/>
    <p:sldId id="350" r:id="rId68"/>
    <p:sldId id="351" r:id="rId69"/>
    <p:sldId id="352" r:id="rId70"/>
    <p:sldId id="353" r:id="rId71"/>
    <p:sldId id="354" r:id="rId72"/>
    <p:sldId id="355" r:id="rId73"/>
    <p:sldId id="356" r:id="rId74"/>
    <p:sldId id="357" r:id="rId75"/>
    <p:sldId id="358" r:id="rId76"/>
    <p:sldId id="359" r:id="rId77"/>
    <p:sldId id="360" r:id="rId78"/>
    <p:sldId id="383" r:id="rId7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C9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53692" autoAdjust="0"/>
  </p:normalViewPr>
  <p:slideViewPr>
    <p:cSldViewPr>
      <p:cViewPr varScale="1">
        <p:scale>
          <a:sx n="30" d="100"/>
          <a:sy n="30" d="100"/>
        </p:scale>
        <p:origin x="-1723"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794"/>
    </p:cViewPr>
  </p:sorterViewPr>
  <p:notesViewPr>
    <p:cSldViewPr>
      <p:cViewPr varScale="1">
        <p:scale>
          <a:sx n="66" d="100"/>
          <a:sy n="66" d="100"/>
        </p:scale>
        <p:origin x="-1603" y="-7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BCF4E687-86F7-455A-ADFF-5DBB5C37C6A8}" srcId="{4D37DDA4-8D6A-423A-BF88-19E95089952F}" destId="{B50EF056-E483-4F27-BF95-8AF94FFCCEEA}" srcOrd="1" destOrd="0" parTransId="{9B477784-0564-48D4-8B31-9A36A91E548B}" sibTransId="{9AC56732-1C3A-452B-86CF-48758C42D633}"/>
    <dgm:cxn modelId="{C4C23685-C8E9-411D-8DF6-0B8142E141CC}" srcId="{854302C9-5182-46C7-934F-3D492B202461}" destId="{76DF079A-9985-4001-BF0B-D696FAE298DD}" srcOrd="0" destOrd="0" parTransId="{25F3EB05-3C98-4E1E-A0E4-6C5E555A11B6}" sibTransId="{03B07CF7-617C-4DB4-A76A-7DBC914280A9}"/>
    <dgm:cxn modelId="{38AA7E60-6FB0-4E15-8533-D4A6FDDF070A}" srcId="{854302C9-5182-46C7-934F-3D492B202461}" destId="{FC989D21-9BFC-412B-A45F-BDB0B5F32020}" srcOrd="2" destOrd="0" parTransId="{21976B57-8DE9-4735-B9BE-A710FFA883EB}" sibTransId="{585B438D-844D-4ABF-ACCE-F69183BA4BFC}"/>
    <dgm:cxn modelId="{1730661D-53B7-435C-831B-F164393FEB7B}" type="presOf" srcId="{D2605546-42BA-486B-9E5C-A3C5F623005F}" destId="{0CEF0912-A364-4DE4-84AE-B2E3D0A5B528}" srcOrd="1" destOrd="1" presId="urn:microsoft.com/office/officeart/2005/8/layout/hProcess4"/>
    <dgm:cxn modelId="{2B39491D-DF38-42EB-A937-FB3E5959B2D0}" type="presOf" srcId="{6CB6009B-0EA8-47EE-936A-019D6C7A17F8}" destId="{3D5EAD35-5713-459F-B5AC-B47E7943CE8E}" srcOrd="0" destOrd="0"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B19E0D26-F200-4726-B08A-783476690BCB}" type="presOf" srcId="{C038AD5C-A00F-48D1-9D49-AE5870C65539}" destId="{26B7E905-965A-4B76-915B-6F6C6AC25465}" srcOrd="0" destOrd="0" presId="urn:microsoft.com/office/officeart/2005/8/layout/hProcess4"/>
    <dgm:cxn modelId="{08A63D19-87C4-4C6A-8062-DD3D8BB2C7A0}" type="presOf" srcId="{FC989D21-9BFC-412B-A45F-BDB0B5F32020}" destId="{4948F32C-9EB3-49B2-8FDD-D55DE1C522AF}" srcOrd="0" destOrd="2" presId="urn:microsoft.com/office/officeart/2005/8/layout/hProcess4"/>
    <dgm:cxn modelId="{6E32C79A-0A65-42C0-90FB-3925A2891DE5}" type="presOf" srcId="{76DF079A-9985-4001-BF0B-D696FAE298DD}" destId="{A940BBC9-9C27-400B-AE9F-A6B14802CB12}" srcOrd="1" destOrd="0" presId="urn:microsoft.com/office/officeart/2005/8/layout/hProcess4"/>
    <dgm:cxn modelId="{132DBC49-5BEE-47C1-855F-82B4552DCDE9}" type="presOf" srcId="{4D37DDA4-8D6A-423A-BF88-19E95089952F}" destId="{7588889C-9833-4048-87EF-E1565A7EC9F1}" srcOrd="0" destOrd="0" presId="urn:microsoft.com/office/officeart/2005/8/layout/hProcess4"/>
    <dgm:cxn modelId="{4F093E54-304F-4714-92B0-D308151875A5}" type="presOf" srcId="{0DD09168-91FE-45C8-A791-ED51EE247BA8}" destId="{653BD61F-BEC3-49E5-A5A2-C53FFC878E3C}" srcOrd="0" destOrd="0" presId="urn:microsoft.com/office/officeart/2005/8/layout/hProcess4"/>
    <dgm:cxn modelId="{994A36D3-C121-4EAA-9C9D-D49A5F0D89C6}" type="presOf" srcId="{A8CE913D-41AC-4A93-B3F3-EF791AA2A3DF}" destId="{0CEF0912-A364-4DE4-84AE-B2E3D0A5B528}" srcOrd="1" destOrd="0" presId="urn:microsoft.com/office/officeart/2005/8/layout/hProcess4"/>
    <dgm:cxn modelId="{16CFF9CF-6204-48A7-B620-CB869DC2DB1F}" type="presOf" srcId="{D4592BCC-007C-4C14-8F16-6D782D5D9998}" destId="{4948F32C-9EB3-49B2-8FDD-D55DE1C522AF}" srcOrd="0" destOrd="1" presId="urn:microsoft.com/office/officeart/2005/8/layout/hProcess4"/>
    <dgm:cxn modelId="{AC5517C0-C687-4E55-8B63-33A281F71184}" type="presOf" srcId="{B50EF056-E483-4F27-BF95-8AF94FFCCEEA}" destId="{26B7E905-965A-4B76-915B-6F6C6AC25465}" srcOrd="0" destOrd="1" presId="urn:microsoft.com/office/officeart/2005/8/layout/hProcess4"/>
    <dgm:cxn modelId="{23EA6F22-F62B-4A0A-A7B2-D3F37AA9AC4B}" type="presOf" srcId="{854302C9-5182-46C7-934F-3D492B202461}" destId="{66176D20-66AE-4A7E-AF45-46EBBD7B0075}" srcOrd="0" destOrd="0"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1B78CEF1-91EE-46DF-B976-34AD517794B2}" srcId="{C8ECB9DC-12A6-46DF-B11E-A0A2B627749B}" destId="{854302C9-5182-46C7-934F-3D492B202461}" srcOrd="0" destOrd="0" parTransId="{13173A17-4C8F-4E0A-B4A5-B4C68DD7E436}" sibTransId="{51C9B38E-C911-4345-BBEE-B34F4D2E6A49}"/>
    <dgm:cxn modelId="{A52E0F62-AA87-4397-9857-50CFB55DFB76}" type="presOf" srcId="{51C9B38E-C911-4345-BBEE-B34F4D2E6A49}" destId="{00334F5E-4B52-4538-8B53-5AC152C22AFF}" srcOrd="0" destOrd="0" presId="urn:microsoft.com/office/officeart/2005/8/layout/hProcess4"/>
    <dgm:cxn modelId="{341F4455-992A-4781-9134-24FD37B5B4D7}" type="presOf" srcId="{659299E4-37F7-468A-B20B-1E9A8BAB00DA}" destId="{0CEF0912-A364-4DE4-84AE-B2E3D0A5B528}" srcOrd="1" destOrd="2" presId="urn:microsoft.com/office/officeart/2005/8/layout/hProcess4"/>
    <dgm:cxn modelId="{0F4E15A0-3FE5-4DD0-9AE3-E0A1B35E54C1}" type="presOf" srcId="{A8CE913D-41AC-4A93-B3F3-EF791AA2A3DF}" destId="{DB99730E-47EA-47E4-8655-DFAA17B22F33}" srcOrd="0" destOrd="0" presId="urn:microsoft.com/office/officeart/2005/8/layout/hProcess4"/>
    <dgm:cxn modelId="{FAE6B735-ACF3-47DA-A527-1936371CD358}" type="presOf" srcId="{0874C677-2AAD-40A5-B944-5BF796882D76}" destId="{DB99730E-47EA-47E4-8655-DFAA17B22F33}" srcOrd="0" destOrd="3"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30FCCEE3-3F18-4230-B24B-515391B67810}" srcId="{6CB6009B-0EA8-47EE-936A-019D6C7A17F8}" destId="{A8CE913D-41AC-4A93-B3F3-EF791AA2A3DF}" srcOrd="0" destOrd="0" parTransId="{A6BD02F8-0F5D-4160-BA6B-21C1DD81CF79}" sibTransId="{73334043-60FB-4664-8A80-1B15661D489C}"/>
    <dgm:cxn modelId="{D4ECD861-1B94-4059-9C66-E033C956B9F1}" type="presOf" srcId="{C8ECB9DC-12A6-46DF-B11E-A0A2B627749B}" destId="{51BC1071-EF73-4DF6-9978-0AD16BD54B47}" srcOrd="0" destOrd="0" presId="urn:microsoft.com/office/officeart/2005/8/layout/hProcess4"/>
    <dgm:cxn modelId="{1D11E64A-9C02-4ED7-AC39-44BF0F5C96CE}" type="presOf" srcId="{C038AD5C-A00F-48D1-9D49-AE5870C65539}" destId="{6137B469-4712-4293-94CC-959123BA9D16}" srcOrd="1" destOrd="0" presId="urn:microsoft.com/office/officeart/2005/8/layout/hProcess4"/>
    <dgm:cxn modelId="{F1DD4A8B-B6D6-4B41-A9A8-D5DFB956EB88}" type="presOf" srcId="{B50EF056-E483-4F27-BF95-8AF94FFCCEEA}" destId="{6137B469-4712-4293-94CC-959123BA9D16}" srcOrd="1" destOrd="1"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B1386E2D-7B6F-462D-ADA7-E15789BC9EAA}" srcId="{C8ECB9DC-12A6-46DF-B11E-A0A2B627749B}" destId="{4D37DDA4-8D6A-423A-BF88-19E95089952F}" srcOrd="2" destOrd="0" parTransId="{7A645A8E-EA4B-4F81-A6C8-63FEBFD6D977}" sibTransId="{2C9CAED6-B7AA-48CF-AF06-B24C1EFE9C7C}"/>
    <dgm:cxn modelId="{1BF2CD1F-F69A-4897-ADED-147B674B0120}" type="presOf" srcId="{0874C677-2AAD-40A5-B944-5BF796882D76}" destId="{0CEF0912-A364-4DE4-84AE-B2E3D0A5B528}" srcOrd="1" destOrd="3" presId="urn:microsoft.com/office/officeart/2005/8/layout/hProcess4"/>
    <dgm:cxn modelId="{1A906955-80CE-41E3-A656-D97AA8D3A7D8}" type="presOf" srcId="{D2605546-42BA-486B-9E5C-A3C5F623005F}" destId="{DB99730E-47EA-47E4-8655-DFAA17B22F33}" srcOrd="0" destOrd="1" presId="urn:microsoft.com/office/officeart/2005/8/layout/hProcess4"/>
    <dgm:cxn modelId="{6C0008EA-4796-4322-BD0B-19A3A24B06E5}" srcId="{4D37DDA4-8D6A-423A-BF88-19E95089952F}" destId="{C038AD5C-A00F-48D1-9D49-AE5870C65539}" srcOrd="0" destOrd="0" parTransId="{A964EB38-82C0-4ED2-A3FC-80561CBAC18E}" sibTransId="{71BEAEA0-886C-4C6D-B811-8CDCBD507EA2}"/>
    <dgm:cxn modelId="{BC1B8D8F-9F35-40F2-80C7-232B3FFFDC19}" type="presOf" srcId="{FC989D21-9BFC-412B-A45F-BDB0B5F32020}" destId="{A940BBC9-9C27-400B-AE9F-A6B14802CB12}" srcOrd="1" destOrd="2" presId="urn:microsoft.com/office/officeart/2005/8/layout/hProcess4"/>
    <dgm:cxn modelId="{AA0AD7C3-A29E-4E76-A013-4A3FAC17E4F8}" type="presOf" srcId="{D4592BCC-007C-4C14-8F16-6D782D5D9998}" destId="{A940BBC9-9C27-400B-AE9F-A6B14802CB12}" srcOrd="1" destOrd="1" presId="urn:microsoft.com/office/officeart/2005/8/layout/hProcess4"/>
    <dgm:cxn modelId="{297EAE8D-F71C-42F6-87A2-A27D1A4783CF}" type="presOf" srcId="{76DF079A-9985-4001-BF0B-D696FAE298DD}" destId="{4948F32C-9EB3-49B2-8FDD-D55DE1C522AF}" srcOrd="0" destOrd="0" presId="urn:microsoft.com/office/officeart/2005/8/layout/hProcess4"/>
    <dgm:cxn modelId="{AF8903C2-D672-447F-8E3B-FE3B0CDA3F73}" srcId="{854302C9-5182-46C7-934F-3D492B202461}" destId="{D4592BCC-007C-4C14-8F16-6D782D5D9998}" srcOrd="1" destOrd="0" parTransId="{5B3B049D-B76F-4FCE-A8DB-385E774B525B}" sibTransId="{80C7DC0B-066B-4963-BB1E-89DCCBD97D4F}"/>
    <dgm:cxn modelId="{2F382DBC-08BB-49EE-9C66-521302452214}" type="presOf" srcId="{659299E4-37F7-468A-B20B-1E9A8BAB00DA}" destId="{DB99730E-47EA-47E4-8655-DFAA17B22F33}" srcOrd="0" destOrd="2" presId="urn:microsoft.com/office/officeart/2005/8/layout/hProcess4"/>
    <dgm:cxn modelId="{4E9A6CE3-922B-4D12-961D-5CF360FB5742}" type="presParOf" srcId="{51BC1071-EF73-4DF6-9978-0AD16BD54B47}" destId="{EA35C5F8-E164-4838-9BF7-CC1743E1734C}" srcOrd="0" destOrd="0" presId="urn:microsoft.com/office/officeart/2005/8/layout/hProcess4"/>
    <dgm:cxn modelId="{41D1FC05-75D4-48B9-B257-08E25007DF58}" type="presParOf" srcId="{51BC1071-EF73-4DF6-9978-0AD16BD54B47}" destId="{EF7688F7-13E3-49B3-BBB6-06A6A66B5897}" srcOrd="1" destOrd="0" presId="urn:microsoft.com/office/officeart/2005/8/layout/hProcess4"/>
    <dgm:cxn modelId="{795FC79A-6B5C-485A-BAEA-C45BDBF43DD0}" type="presParOf" srcId="{51BC1071-EF73-4DF6-9978-0AD16BD54B47}" destId="{A48D0C40-E0B2-4F59-B2C6-39D98BA1E72F}" srcOrd="2" destOrd="0" presId="urn:microsoft.com/office/officeart/2005/8/layout/hProcess4"/>
    <dgm:cxn modelId="{CB31F952-D65C-459E-BD65-B7A4717FCEF9}" type="presParOf" srcId="{A48D0C40-E0B2-4F59-B2C6-39D98BA1E72F}" destId="{7A7493C6-A7B2-4168-BB94-E429A490894D}" srcOrd="0" destOrd="0" presId="urn:microsoft.com/office/officeart/2005/8/layout/hProcess4"/>
    <dgm:cxn modelId="{0A6BAB51-F042-4D1A-A9BD-52B0A0C95844}" type="presParOf" srcId="{7A7493C6-A7B2-4168-BB94-E429A490894D}" destId="{4CDB75FE-4515-4970-A792-63E6CD19B55D}" srcOrd="0" destOrd="0" presId="urn:microsoft.com/office/officeart/2005/8/layout/hProcess4"/>
    <dgm:cxn modelId="{CEC957BB-577E-4E06-937F-06AC37A76106}" type="presParOf" srcId="{7A7493C6-A7B2-4168-BB94-E429A490894D}" destId="{4948F32C-9EB3-49B2-8FDD-D55DE1C522AF}" srcOrd="1" destOrd="0" presId="urn:microsoft.com/office/officeart/2005/8/layout/hProcess4"/>
    <dgm:cxn modelId="{8067EC74-DCD1-4F6E-87B3-D3B0D05E9955}" type="presParOf" srcId="{7A7493C6-A7B2-4168-BB94-E429A490894D}" destId="{A940BBC9-9C27-400B-AE9F-A6B14802CB12}" srcOrd="2" destOrd="0" presId="urn:microsoft.com/office/officeart/2005/8/layout/hProcess4"/>
    <dgm:cxn modelId="{B98E829D-F4FB-48B4-A01C-00966D382630}" type="presParOf" srcId="{7A7493C6-A7B2-4168-BB94-E429A490894D}" destId="{66176D20-66AE-4A7E-AF45-46EBBD7B0075}" srcOrd="3" destOrd="0" presId="urn:microsoft.com/office/officeart/2005/8/layout/hProcess4"/>
    <dgm:cxn modelId="{992314CD-0534-4D61-B95A-70A39F8842A0}" type="presParOf" srcId="{7A7493C6-A7B2-4168-BB94-E429A490894D}" destId="{881913A7-7E4D-4494-9C3D-F53ADA467177}" srcOrd="4" destOrd="0" presId="urn:microsoft.com/office/officeart/2005/8/layout/hProcess4"/>
    <dgm:cxn modelId="{F60C9DAA-FED0-4B98-AF47-5E23D5DF42CE}" type="presParOf" srcId="{A48D0C40-E0B2-4F59-B2C6-39D98BA1E72F}" destId="{00334F5E-4B52-4538-8B53-5AC152C22AFF}" srcOrd="1" destOrd="0" presId="urn:microsoft.com/office/officeart/2005/8/layout/hProcess4"/>
    <dgm:cxn modelId="{CD53AEF7-88E5-45C9-B979-654ED21BE12E}" type="presParOf" srcId="{A48D0C40-E0B2-4F59-B2C6-39D98BA1E72F}" destId="{D3D2DF85-656B-45FC-BFEA-857A1167AB26}" srcOrd="2" destOrd="0" presId="urn:microsoft.com/office/officeart/2005/8/layout/hProcess4"/>
    <dgm:cxn modelId="{BFA9D644-3130-4AD1-8BA0-CEE851DEE24A}" type="presParOf" srcId="{D3D2DF85-656B-45FC-BFEA-857A1167AB26}" destId="{69F6A34A-7E8E-4FF8-A679-935B136EDBEF}" srcOrd="0" destOrd="0" presId="urn:microsoft.com/office/officeart/2005/8/layout/hProcess4"/>
    <dgm:cxn modelId="{8E760B15-C534-48AD-AD93-289EA8AF9B16}" type="presParOf" srcId="{D3D2DF85-656B-45FC-BFEA-857A1167AB26}" destId="{DB99730E-47EA-47E4-8655-DFAA17B22F33}" srcOrd="1" destOrd="0" presId="urn:microsoft.com/office/officeart/2005/8/layout/hProcess4"/>
    <dgm:cxn modelId="{710E487B-BFCD-4C37-84DE-3B1BC337049B}" type="presParOf" srcId="{D3D2DF85-656B-45FC-BFEA-857A1167AB26}" destId="{0CEF0912-A364-4DE4-84AE-B2E3D0A5B528}" srcOrd="2" destOrd="0" presId="urn:microsoft.com/office/officeart/2005/8/layout/hProcess4"/>
    <dgm:cxn modelId="{09E568BA-966B-40B1-8C42-B9DFD2E4BC9C}" type="presParOf" srcId="{D3D2DF85-656B-45FC-BFEA-857A1167AB26}" destId="{3D5EAD35-5713-459F-B5AC-B47E7943CE8E}" srcOrd="3" destOrd="0" presId="urn:microsoft.com/office/officeart/2005/8/layout/hProcess4"/>
    <dgm:cxn modelId="{8528AE3F-E4A8-4DF0-8E3C-92573C39752D}" type="presParOf" srcId="{D3D2DF85-656B-45FC-BFEA-857A1167AB26}" destId="{92CB2F74-C3C4-47DC-A84D-FCAD5415549C}" srcOrd="4" destOrd="0" presId="urn:microsoft.com/office/officeart/2005/8/layout/hProcess4"/>
    <dgm:cxn modelId="{0F27D3B5-3389-47FC-8AB9-8171E1AB180F}" type="presParOf" srcId="{A48D0C40-E0B2-4F59-B2C6-39D98BA1E72F}" destId="{653BD61F-BEC3-49E5-A5A2-C53FFC878E3C}" srcOrd="3" destOrd="0" presId="urn:microsoft.com/office/officeart/2005/8/layout/hProcess4"/>
    <dgm:cxn modelId="{45C8BDDE-9DE7-4EFC-8EB6-AA557E4E5733}" type="presParOf" srcId="{A48D0C40-E0B2-4F59-B2C6-39D98BA1E72F}" destId="{6147C477-1767-46D3-9B4A-84CBB4021D37}" srcOrd="4" destOrd="0" presId="urn:microsoft.com/office/officeart/2005/8/layout/hProcess4"/>
    <dgm:cxn modelId="{BE071D71-9B69-455C-8CEB-65FFEFD46984}" type="presParOf" srcId="{6147C477-1767-46D3-9B4A-84CBB4021D37}" destId="{0D90718C-697A-4289-88A0-43DFAD61D4A4}" srcOrd="0" destOrd="0" presId="urn:microsoft.com/office/officeart/2005/8/layout/hProcess4"/>
    <dgm:cxn modelId="{2D012E7D-CBA6-46AF-9CCB-A2EB6E1664C7}" type="presParOf" srcId="{6147C477-1767-46D3-9B4A-84CBB4021D37}" destId="{26B7E905-965A-4B76-915B-6F6C6AC25465}" srcOrd="1" destOrd="0" presId="urn:microsoft.com/office/officeart/2005/8/layout/hProcess4"/>
    <dgm:cxn modelId="{2C51C24A-B68A-4290-89C2-6522B747B326}" type="presParOf" srcId="{6147C477-1767-46D3-9B4A-84CBB4021D37}" destId="{6137B469-4712-4293-94CC-959123BA9D16}" srcOrd="2" destOrd="0" presId="urn:microsoft.com/office/officeart/2005/8/layout/hProcess4"/>
    <dgm:cxn modelId="{6F18E840-37D9-4C4B-A138-B546EE3F74E2}" type="presParOf" srcId="{6147C477-1767-46D3-9B4A-84CBB4021D37}" destId="{7588889C-9833-4048-87EF-E1565A7EC9F1}" srcOrd="3" destOrd="0" presId="urn:microsoft.com/office/officeart/2005/8/layout/hProcess4"/>
    <dgm:cxn modelId="{0E9D2693-A4C8-4F01-92C5-964C7C0340A3}"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a:solidFill>
          <a:srgbClr val="92D050"/>
        </a:solidFill>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BCF4E687-86F7-455A-ADFF-5DBB5C37C6A8}" srcId="{4D37DDA4-8D6A-423A-BF88-19E95089952F}" destId="{B50EF056-E483-4F27-BF95-8AF94FFCCEEA}" srcOrd="1" destOrd="0" parTransId="{9B477784-0564-48D4-8B31-9A36A91E548B}" sibTransId="{9AC56732-1C3A-452B-86CF-48758C42D633}"/>
    <dgm:cxn modelId="{A064F754-068E-4A45-946D-46353F9EAA6A}" type="presOf" srcId="{FC989D21-9BFC-412B-A45F-BDB0B5F32020}" destId="{A940BBC9-9C27-400B-AE9F-A6B14802CB12}" srcOrd="1" destOrd="2" presId="urn:microsoft.com/office/officeart/2005/8/layout/hProcess4"/>
    <dgm:cxn modelId="{8630E46E-E9B2-4560-950A-70AAB423FCC5}" type="presOf" srcId="{0874C677-2AAD-40A5-B944-5BF796882D76}" destId="{DB99730E-47EA-47E4-8655-DFAA17B22F33}" srcOrd="0" destOrd="3" presId="urn:microsoft.com/office/officeart/2005/8/layout/hProcess4"/>
    <dgm:cxn modelId="{C4C23685-C8E9-411D-8DF6-0B8142E141CC}" srcId="{854302C9-5182-46C7-934F-3D492B202461}" destId="{76DF079A-9985-4001-BF0B-D696FAE298DD}" srcOrd="0" destOrd="0" parTransId="{25F3EB05-3C98-4E1E-A0E4-6C5E555A11B6}" sibTransId="{03B07CF7-617C-4DB4-A76A-7DBC914280A9}"/>
    <dgm:cxn modelId="{38AA7E60-6FB0-4E15-8533-D4A6FDDF070A}" srcId="{854302C9-5182-46C7-934F-3D492B202461}" destId="{FC989D21-9BFC-412B-A45F-BDB0B5F32020}" srcOrd="2" destOrd="0" parTransId="{21976B57-8DE9-4735-B9BE-A710FFA883EB}" sibTransId="{585B438D-844D-4ABF-ACCE-F69183BA4BFC}"/>
    <dgm:cxn modelId="{E21A89CA-0128-444B-8569-AD8607F200C4}" srcId="{6CB6009B-0EA8-47EE-936A-019D6C7A17F8}" destId="{659299E4-37F7-468A-B20B-1E9A8BAB00DA}" srcOrd="2" destOrd="0" parTransId="{20924E85-9626-4671-8325-7F11216CFCEE}" sibTransId="{67C42011-BE6B-443B-8C2F-72B8747F3A7F}"/>
    <dgm:cxn modelId="{3FA5C21D-7D3F-4E28-AB8E-BA53065B89AE}" type="presOf" srcId="{76DF079A-9985-4001-BF0B-D696FAE298DD}" destId="{4948F32C-9EB3-49B2-8FDD-D55DE1C522AF}" srcOrd="0" destOrd="0" presId="urn:microsoft.com/office/officeart/2005/8/layout/hProcess4"/>
    <dgm:cxn modelId="{EAE8B8F9-13DD-464C-8439-500DD9740E76}" type="presOf" srcId="{C038AD5C-A00F-48D1-9D49-AE5870C65539}" destId="{26B7E905-965A-4B76-915B-6F6C6AC25465}" srcOrd="0" destOrd="0" presId="urn:microsoft.com/office/officeart/2005/8/layout/hProcess4"/>
    <dgm:cxn modelId="{7067D607-4CD0-4E38-927A-C71F5A2C61E5}" type="presOf" srcId="{D2605546-42BA-486B-9E5C-A3C5F623005F}" destId="{DB99730E-47EA-47E4-8655-DFAA17B22F33}" srcOrd="0" destOrd="1"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89DB62BE-DE9C-4554-98D8-C83963E0227A}" type="presOf" srcId="{A8CE913D-41AC-4A93-B3F3-EF791AA2A3DF}" destId="{0CEF0912-A364-4DE4-84AE-B2E3D0A5B528}" srcOrd="1" destOrd="0" presId="urn:microsoft.com/office/officeart/2005/8/layout/hProcess4"/>
    <dgm:cxn modelId="{75179A36-CFD2-4492-8D9B-F91588438C19}" type="presOf" srcId="{C8ECB9DC-12A6-46DF-B11E-A0A2B627749B}" destId="{51BC1071-EF73-4DF6-9978-0AD16BD54B47}" srcOrd="0" destOrd="0"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0C528601-F6B7-44CA-B86A-1DBE701F4394}" type="presOf" srcId="{6CB6009B-0EA8-47EE-936A-019D6C7A17F8}" destId="{3D5EAD35-5713-459F-B5AC-B47E7943CE8E}" srcOrd="0" destOrd="0" presId="urn:microsoft.com/office/officeart/2005/8/layout/hProcess4"/>
    <dgm:cxn modelId="{EC1A8E7C-F0B5-486F-902F-E743CF8F4DED}" type="presOf" srcId="{854302C9-5182-46C7-934F-3D492B202461}" destId="{66176D20-66AE-4A7E-AF45-46EBBD7B0075}" srcOrd="0" destOrd="0" presId="urn:microsoft.com/office/officeart/2005/8/layout/hProcess4"/>
    <dgm:cxn modelId="{7C170214-7275-461A-88B1-15EB7DAEA74A}" type="presOf" srcId="{76DF079A-9985-4001-BF0B-D696FAE298DD}" destId="{A940BBC9-9C27-400B-AE9F-A6B14802CB12}" srcOrd="1" destOrd="0" presId="urn:microsoft.com/office/officeart/2005/8/layout/hProcess4"/>
    <dgm:cxn modelId="{C0981204-07F4-4EE9-8BED-4F566EE2825B}" type="presOf" srcId="{D2605546-42BA-486B-9E5C-A3C5F623005F}" destId="{0CEF0912-A364-4DE4-84AE-B2E3D0A5B528}" srcOrd="1" destOrd="1" presId="urn:microsoft.com/office/officeart/2005/8/layout/hProcess4"/>
    <dgm:cxn modelId="{69892998-95E6-4C44-8140-C61CD89EE136}" type="presOf" srcId="{51C9B38E-C911-4345-BBEE-B34F4D2E6A49}" destId="{00334F5E-4B52-4538-8B53-5AC152C22AFF}" srcOrd="0" destOrd="0"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FB39FFE2-21BF-41A2-BAD7-6D4467F3E25A}" type="presOf" srcId="{D4592BCC-007C-4C14-8F16-6D782D5D9998}" destId="{A940BBC9-9C27-400B-AE9F-A6B14802CB12}" srcOrd="1" destOrd="1" presId="urn:microsoft.com/office/officeart/2005/8/layout/hProcess4"/>
    <dgm:cxn modelId="{30FCCEE3-3F18-4230-B24B-515391B67810}" srcId="{6CB6009B-0EA8-47EE-936A-019D6C7A17F8}" destId="{A8CE913D-41AC-4A93-B3F3-EF791AA2A3DF}" srcOrd="0" destOrd="0" parTransId="{A6BD02F8-0F5D-4160-BA6B-21C1DD81CF79}" sibTransId="{73334043-60FB-4664-8A80-1B15661D489C}"/>
    <dgm:cxn modelId="{6AA310BF-32FE-41CC-A3AA-FB660F0C8567}" type="presOf" srcId="{659299E4-37F7-468A-B20B-1E9A8BAB00DA}" destId="{0CEF0912-A364-4DE4-84AE-B2E3D0A5B528}" srcOrd="1" destOrd="2" presId="urn:microsoft.com/office/officeart/2005/8/layout/hProcess4"/>
    <dgm:cxn modelId="{31AC564D-A94B-4BF5-B355-D169A37F746F}" type="presOf" srcId="{4D37DDA4-8D6A-423A-BF88-19E95089952F}" destId="{7588889C-9833-4048-87EF-E1565A7EC9F1}" srcOrd="0" destOrd="0" presId="urn:microsoft.com/office/officeart/2005/8/layout/hProcess4"/>
    <dgm:cxn modelId="{7DCF83DD-ECF7-47EA-8D0D-22B2FE5B1D3E}" type="presOf" srcId="{0874C677-2AAD-40A5-B944-5BF796882D76}" destId="{0CEF0912-A364-4DE4-84AE-B2E3D0A5B528}" srcOrd="1" destOrd="3" presId="urn:microsoft.com/office/officeart/2005/8/layout/hProcess4"/>
    <dgm:cxn modelId="{E14FBE0E-DF35-4D89-8222-2AE4B5786E3A}" type="presOf" srcId="{B50EF056-E483-4F27-BF95-8AF94FFCCEEA}" destId="{6137B469-4712-4293-94CC-959123BA9D16}" srcOrd="1" destOrd="1"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B1386E2D-7B6F-462D-ADA7-E15789BC9EAA}" srcId="{C8ECB9DC-12A6-46DF-B11E-A0A2B627749B}" destId="{4D37DDA4-8D6A-423A-BF88-19E95089952F}" srcOrd="2" destOrd="0" parTransId="{7A645A8E-EA4B-4F81-A6C8-63FEBFD6D977}" sibTransId="{2C9CAED6-B7AA-48CF-AF06-B24C1EFE9C7C}"/>
    <dgm:cxn modelId="{856B48EC-E1A7-4493-9B51-CBB28A9CC4EF}" type="presOf" srcId="{FC989D21-9BFC-412B-A45F-BDB0B5F32020}" destId="{4948F32C-9EB3-49B2-8FDD-D55DE1C522AF}" srcOrd="0" destOrd="2" presId="urn:microsoft.com/office/officeart/2005/8/layout/hProcess4"/>
    <dgm:cxn modelId="{6C0008EA-4796-4322-BD0B-19A3A24B06E5}" srcId="{4D37DDA4-8D6A-423A-BF88-19E95089952F}" destId="{C038AD5C-A00F-48D1-9D49-AE5870C65539}" srcOrd="0" destOrd="0" parTransId="{A964EB38-82C0-4ED2-A3FC-80561CBAC18E}" sibTransId="{71BEAEA0-886C-4C6D-B811-8CDCBD507EA2}"/>
    <dgm:cxn modelId="{6484F51C-04A0-45F7-9F0D-673A8707961F}" type="presOf" srcId="{C038AD5C-A00F-48D1-9D49-AE5870C65539}" destId="{6137B469-4712-4293-94CC-959123BA9D16}" srcOrd="1" destOrd="0" presId="urn:microsoft.com/office/officeart/2005/8/layout/hProcess4"/>
    <dgm:cxn modelId="{B92B68FB-B0BC-4615-B68C-83806A923930}" type="presOf" srcId="{659299E4-37F7-468A-B20B-1E9A8BAB00DA}" destId="{DB99730E-47EA-47E4-8655-DFAA17B22F33}" srcOrd="0" destOrd="2" presId="urn:microsoft.com/office/officeart/2005/8/layout/hProcess4"/>
    <dgm:cxn modelId="{262C8F91-2E68-4200-99CC-A3350462F080}" type="presOf" srcId="{D4592BCC-007C-4C14-8F16-6D782D5D9998}" destId="{4948F32C-9EB3-49B2-8FDD-D55DE1C522AF}" srcOrd="0" destOrd="1" presId="urn:microsoft.com/office/officeart/2005/8/layout/hProcess4"/>
    <dgm:cxn modelId="{80D047D8-9D58-40AF-A08D-4ED63857CA4B}" type="presOf" srcId="{B50EF056-E483-4F27-BF95-8AF94FFCCEEA}" destId="{26B7E905-965A-4B76-915B-6F6C6AC25465}" srcOrd="0" destOrd="1" presId="urn:microsoft.com/office/officeart/2005/8/layout/hProcess4"/>
    <dgm:cxn modelId="{81F2E117-A333-4638-815E-FDF549DD2331}" type="presOf" srcId="{A8CE913D-41AC-4A93-B3F3-EF791AA2A3DF}" destId="{DB99730E-47EA-47E4-8655-DFAA17B22F33}" srcOrd="0" destOrd="0" presId="urn:microsoft.com/office/officeart/2005/8/layout/hProcess4"/>
    <dgm:cxn modelId="{4C920338-93BC-456E-9441-8AF301D6A169}" type="presOf" srcId="{0DD09168-91FE-45C8-A791-ED51EE247BA8}" destId="{653BD61F-BEC3-49E5-A5A2-C53FFC878E3C}" srcOrd="0" destOrd="0" presId="urn:microsoft.com/office/officeart/2005/8/layout/hProcess4"/>
    <dgm:cxn modelId="{AF8903C2-D672-447F-8E3B-FE3B0CDA3F73}" srcId="{854302C9-5182-46C7-934F-3D492B202461}" destId="{D4592BCC-007C-4C14-8F16-6D782D5D9998}" srcOrd="1" destOrd="0" parTransId="{5B3B049D-B76F-4FCE-A8DB-385E774B525B}" sibTransId="{80C7DC0B-066B-4963-BB1E-89DCCBD97D4F}"/>
    <dgm:cxn modelId="{F0BCBFDF-321A-45A5-A0C9-F654F349841C}" type="presParOf" srcId="{51BC1071-EF73-4DF6-9978-0AD16BD54B47}" destId="{EA35C5F8-E164-4838-9BF7-CC1743E1734C}" srcOrd="0" destOrd="0" presId="urn:microsoft.com/office/officeart/2005/8/layout/hProcess4"/>
    <dgm:cxn modelId="{6ED94752-E12B-43B9-BED2-10594F0E129E}" type="presParOf" srcId="{51BC1071-EF73-4DF6-9978-0AD16BD54B47}" destId="{EF7688F7-13E3-49B3-BBB6-06A6A66B5897}" srcOrd="1" destOrd="0" presId="urn:microsoft.com/office/officeart/2005/8/layout/hProcess4"/>
    <dgm:cxn modelId="{5F0126A0-BD49-46D0-BB0E-B86AC51CA802}" type="presParOf" srcId="{51BC1071-EF73-4DF6-9978-0AD16BD54B47}" destId="{A48D0C40-E0B2-4F59-B2C6-39D98BA1E72F}" srcOrd="2" destOrd="0" presId="urn:microsoft.com/office/officeart/2005/8/layout/hProcess4"/>
    <dgm:cxn modelId="{47EAC98F-2211-4F85-ACC6-4B0C4F310842}" type="presParOf" srcId="{A48D0C40-E0B2-4F59-B2C6-39D98BA1E72F}" destId="{7A7493C6-A7B2-4168-BB94-E429A490894D}" srcOrd="0" destOrd="0" presId="urn:microsoft.com/office/officeart/2005/8/layout/hProcess4"/>
    <dgm:cxn modelId="{BAF9C072-1422-40C6-AFA4-ECC37C8595E1}" type="presParOf" srcId="{7A7493C6-A7B2-4168-BB94-E429A490894D}" destId="{4CDB75FE-4515-4970-A792-63E6CD19B55D}" srcOrd="0" destOrd="0" presId="urn:microsoft.com/office/officeart/2005/8/layout/hProcess4"/>
    <dgm:cxn modelId="{42B9C985-027A-495F-B17A-E88CDF916E47}" type="presParOf" srcId="{7A7493C6-A7B2-4168-BB94-E429A490894D}" destId="{4948F32C-9EB3-49B2-8FDD-D55DE1C522AF}" srcOrd="1" destOrd="0" presId="urn:microsoft.com/office/officeart/2005/8/layout/hProcess4"/>
    <dgm:cxn modelId="{EDE0657E-39D8-4710-9DD5-6BDF11E1BD7B}" type="presParOf" srcId="{7A7493C6-A7B2-4168-BB94-E429A490894D}" destId="{A940BBC9-9C27-400B-AE9F-A6B14802CB12}" srcOrd="2" destOrd="0" presId="urn:microsoft.com/office/officeart/2005/8/layout/hProcess4"/>
    <dgm:cxn modelId="{09262F14-8B65-44E2-B1CD-877B8E8451D2}" type="presParOf" srcId="{7A7493C6-A7B2-4168-BB94-E429A490894D}" destId="{66176D20-66AE-4A7E-AF45-46EBBD7B0075}" srcOrd="3" destOrd="0" presId="urn:microsoft.com/office/officeart/2005/8/layout/hProcess4"/>
    <dgm:cxn modelId="{F2441ADB-78E4-45E0-99F9-D5841D6CF470}" type="presParOf" srcId="{7A7493C6-A7B2-4168-BB94-E429A490894D}" destId="{881913A7-7E4D-4494-9C3D-F53ADA467177}" srcOrd="4" destOrd="0" presId="urn:microsoft.com/office/officeart/2005/8/layout/hProcess4"/>
    <dgm:cxn modelId="{E3E3C910-EA64-4469-AE79-058A0753210B}" type="presParOf" srcId="{A48D0C40-E0B2-4F59-B2C6-39D98BA1E72F}" destId="{00334F5E-4B52-4538-8B53-5AC152C22AFF}" srcOrd="1" destOrd="0" presId="urn:microsoft.com/office/officeart/2005/8/layout/hProcess4"/>
    <dgm:cxn modelId="{79B59A47-D734-4DC2-878F-8A6FD9836A4E}" type="presParOf" srcId="{A48D0C40-E0B2-4F59-B2C6-39D98BA1E72F}" destId="{D3D2DF85-656B-45FC-BFEA-857A1167AB26}" srcOrd="2" destOrd="0" presId="urn:microsoft.com/office/officeart/2005/8/layout/hProcess4"/>
    <dgm:cxn modelId="{5A685117-0C18-48F7-8E5C-56C47D1E71B3}" type="presParOf" srcId="{D3D2DF85-656B-45FC-BFEA-857A1167AB26}" destId="{69F6A34A-7E8E-4FF8-A679-935B136EDBEF}" srcOrd="0" destOrd="0" presId="urn:microsoft.com/office/officeart/2005/8/layout/hProcess4"/>
    <dgm:cxn modelId="{3728AA3C-DDC4-4D87-A4C7-9ABDF4CCEC0E}" type="presParOf" srcId="{D3D2DF85-656B-45FC-BFEA-857A1167AB26}" destId="{DB99730E-47EA-47E4-8655-DFAA17B22F33}" srcOrd="1" destOrd="0" presId="urn:microsoft.com/office/officeart/2005/8/layout/hProcess4"/>
    <dgm:cxn modelId="{455910C4-4A3A-4323-86F8-1CA9D1B58D6B}" type="presParOf" srcId="{D3D2DF85-656B-45FC-BFEA-857A1167AB26}" destId="{0CEF0912-A364-4DE4-84AE-B2E3D0A5B528}" srcOrd="2" destOrd="0" presId="urn:microsoft.com/office/officeart/2005/8/layout/hProcess4"/>
    <dgm:cxn modelId="{BE317E14-3CD1-4B45-88A4-F0F4BAA7E341}" type="presParOf" srcId="{D3D2DF85-656B-45FC-BFEA-857A1167AB26}" destId="{3D5EAD35-5713-459F-B5AC-B47E7943CE8E}" srcOrd="3" destOrd="0" presId="urn:microsoft.com/office/officeart/2005/8/layout/hProcess4"/>
    <dgm:cxn modelId="{27F7A303-FF8D-4F32-9A20-0B2248DA8CE9}" type="presParOf" srcId="{D3D2DF85-656B-45FC-BFEA-857A1167AB26}" destId="{92CB2F74-C3C4-47DC-A84D-FCAD5415549C}" srcOrd="4" destOrd="0" presId="urn:microsoft.com/office/officeart/2005/8/layout/hProcess4"/>
    <dgm:cxn modelId="{92E88F96-C8E9-4521-A315-94E88F3FE067}" type="presParOf" srcId="{A48D0C40-E0B2-4F59-B2C6-39D98BA1E72F}" destId="{653BD61F-BEC3-49E5-A5A2-C53FFC878E3C}" srcOrd="3" destOrd="0" presId="urn:microsoft.com/office/officeart/2005/8/layout/hProcess4"/>
    <dgm:cxn modelId="{5BAA8FFE-AD2D-4C3E-B0EE-119BD5892E77}" type="presParOf" srcId="{A48D0C40-E0B2-4F59-B2C6-39D98BA1E72F}" destId="{6147C477-1767-46D3-9B4A-84CBB4021D37}" srcOrd="4" destOrd="0" presId="urn:microsoft.com/office/officeart/2005/8/layout/hProcess4"/>
    <dgm:cxn modelId="{0286EECA-F992-4241-8890-D43D26963FBC}" type="presParOf" srcId="{6147C477-1767-46D3-9B4A-84CBB4021D37}" destId="{0D90718C-697A-4289-88A0-43DFAD61D4A4}" srcOrd="0" destOrd="0" presId="urn:microsoft.com/office/officeart/2005/8/layout/hProcess4"/>
    <dgm:cxn modelId="{0D2C1411-0CE6-442E-97CA-5F39A414C1CE}" type="presParOf" srcId="{6147C477-1767-46D3-9B4A-84CBB4021D37}" destId="{26B7E905-965A-4B76-915B-6F6C6AC25465}" srcOrd="1" destOrd="0" presId="urn:microsoft.com/office/officeart/2005/8/layout/hProcess4"/>
    <dgm:cxn modelId="{AE094BAA-7651-4024-A533-EA29B554244C}" type="presParOf" srcId="{6147C477-1767-46D3-9B4A-84CBB4021D37}" destId="{6137B469-4712-4293-94CC-959123BA9D16}" srcOrd="2" destOrd="0" presId="urn:microsoft.com/office/officeart/2005/8/layout/hProcess4"/>
    <dgm:cxn modelId="{E5EED540-03BB-4E0D-8A25-C990069B68CC}" type="presParOf" srcId="{6147C477-1767-46D3-9B4A-84CBB4021D37}" destId="{7588889C-9833-4048-87EF-E1565A7EC9F1}" srcOrd="3" destOrd="0" presId="urn:microsoft.com/office/officeart/2005/8/layout/hProcess4"/>
    <dgm:cxn modelId="{E1D5FC99-D886-4B40-A625-BE7B25C1A882}"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a:solidFill>
          <a:srgbClr val="92D050"/>
        </a:solidFill>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a:solidFill>
          <a:srgbClr val="92D050"/>
        </a:solidFill>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605F39D9-921D-461C-955C-0DF1A16FF790}" type="presOf" srcId="{659299E4-37F7-468A-B20B-1E9A8BAB00DA}" destId="{0CEF0912-A364-4DE4-84AE-B2E3D0A5B528}" srcOrd="1" destOrd="2" presId="urn:microsoft.com/office/officeart/2005/8/layout/hProcess4"/>
    <dgm:cxn modelId="{BCF4E687-86F7-455A-ADFF-5DBB5C37C6A8}" srcId="{4D37DDA4-8D6A-423A-BF88-19E95089952F}" destId="{B50EF056-E483-4F27-BF95-8AF94FFCCEEA}" srcOrd="1" destOrd="0" parTransId="{9B477784-0564-48D4-8B31-9A36A91E548B}" sibTransId="{9AC56732-1C3A-452B-86CF-48758C42D633}"/>
    <dgm:cxn modelId="{C4C23685-C8E9-411D-8DF6-0B8142E141CC}" srcId="{854302C9-5182-46C7-934F-3D492B202461}" destId="{76DF079A-9985-4001-BF0B-D696FAE298DD}" srcOrd="0" destOrd="0" parTransId="{25F3EB05-3C98-4E1E-A0E4-6C5E555A11B6}" sibTransId="{03B07CF7-617C-4DB4-A76A-7DBC914280A9}"/>
    <dgm:cxn modelId="{9C266315-F4F0-494B-AFAC-2AA6E3F90630}" type="presOf" srcId="{0874C677-2AAD-40A5-B944-5BF796882D76}" destId="{0CEF0912-A364-4DE4-84AE-B2E3D0A5B528}" srcOrd="1" destOrd="3" presId="urn:microsoft.com/office/officeart/2005/8/layout/hProcess4"/>
    <dgm:cxn modelId="{CFBE8752-980F-4201-97D1-4FBB1F631030}" type="presOf" srcId="{51C9B38E-C911-4345-BBEE-B34F4D2E6A49}" destId="{00334F5E-4B52-4538-8B53-5AC152C22AFF}" srcOrd="0" destOrd="0" presId="urn:microsoft.com/office/officeart/2005/8/layout/hProcess4"/>
    <dgm:cxn modelId="{38AA7E60-6FB0-4E15-8533-D4A6FDDF070A}" srcId="{854302C9-5182-46C7-934F-3D492B202461}" destId="{FC989D21-9BFC-412B-A45F-BDB0B5F32020}" srcOrd="2" destOrd="0" parTransId="{21976B57-8DE9-4735-B9BE-A710FFA883EB}" sibTransId="{585B438D-844D-4ABF-ACCE-F69183BA4BFC}"/>
    <dgm:cxn modelId="{E63F112F-A04F-4354-87DB-85005F3102B2}" type="presOf" srcId="{0874C677-2AAD-40A5-B944-5BF796882D76}" destId="{DB99730E-47EA-47E4-8655-DFAA17B22F33}" srcOrd="0" destOrd="3" presId="urn:microsoft.com/office/officeart/2005/8/layout/hProcess4"/>
    <dgm:cxn modelId="{96DF53F8-DF20-4896-8B3F-64A836333B8E}" type="presOf" srcId="{A8CE913D-41AC-4A93-B3F3-EF791AA2A3DF}" destId="{DB99730E-47EA-47E4-8655-DFAA17B22F33}" srcOrd="0" destOrd="0" presId="urn:microsoft.com/office/officeart/2005/8/layout/hProcess4"/>
    <dgm:cxn modelId="{7A1CA5F0-B656-4B86-A4CF-745A2341E27D}" type="presOf" srcId="{C8ECB9DC-12A6-46DF-B11E-A0A2B627749B}" destId="{51BC1071-EF73-4DF6-9978-0AD16BD54B47}" srcOrd="0" destOrd="0"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AD057E39-0B0A-4E53-A3C4-4E218E352AF3}" type="presOf" srcId="{76DF079A-9985-4001-BF0B-D696FAE298DD}" destId="{A940BBC9-9C27-400B-AE9F-A6B14802CB12}" srcOrd="1" destOrd="0" presId="urn:microsoft.com/office/officeart/2005/8/layout/hProcess4"/>
    <dgm:cxn modelId="{EE3515D4-4703-4824-9E26-A88DCF39A5E8}" type="presOf" srcId="{854302C9-5182-46C7-934F-3D492B202461}" destId="{66176D20-66AE-4A7E-AF45-46EBBD7B0075}" srcOrd="0" destOrd="0" presId="urn:microsoft.com/office/officeart/2005/8/layout/hProcess4"/>
    <dgm:cxn modelId="{CECA48BD-E388-4002-86BC-B63209B26CCF}" type="presOf" srcId="{659299E4-37F7-468A-B20B-1E9A8BAB00DA}" destId="{DB99730E-47EA-47E4-8655-DFAA17B22F33}" srcOrd="0" destOrd="2" presId="urn:microsoft.com/office/officeart/2005/8/layout/hProcess4"/>
    <dgm:cxn modelId="{D686CD55-4660-4F7C-9DCC-23996103F57A}" type="presOf" srcId="{0DD09168-91FE-45C8-A791-ED51EE247BA8}" destId="{653BD61F-BEC3-49E5-A5A2-C53FFC878E3C}" srcOrd="0" destOrd="0" presId="urn:microsoft.com/office/officeart/2005/8/layout/hProcess4"/>
    <dgm:cxn modelId="{9B8A446A-378A-44A8-B761-AA5C0C0BDCB9}" type="presOf" srcId="{C038AD5C-A00F-48D1-9D49-AE5870C65539}" destId="{26B7E905-965A-4B76-915B-6F6C6AC25465}" srcOrd="0" destOrd="0" presId="urn:microsoft.com/office/officeart/2005/8/layout/hProcess4"/>
    <dgm:cxn modelId="{6BCC90F1-872B-4AE9-BD73-25357508BC63}" type="presOf" srcId="{C038AD5C-A00F-48D1-9D49-AE5870C65539}" destId="{6137B469-4712-4293-94CC-959123BA9D16}" srcOrd="1" destOrd="0"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47587BEF-437E-498E-AC06-DAA4411E5459}" type="presOf" srcId="{D4592BCC-007C-4C14-8F16-6D782D5D9998}" destId="{A940BBC9-9C27-400B-AE9F-A6B14802CB12}" srcOrd="1" destOrd="1"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28D65EB6-102D-401A-9765-A67807F0C0D4}" type="presOf" srcId="{4D37DDA4-8D6A-423A-BF88-19E95089952F}" destId="{7588889C-9833-4048-87EF-E1565A7EC9F1}" srcOrd="0" destOrd="0"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35C16AA3-AF77-42B5-921F-454B8B0082FA}" type="presOf" srcId="{6CB6009B-0EA8-47EE-936A-019D6C7A17F8}" destId="{3D5EAD35-5713-459F-B5AC-B47E7943CE8E}" srcOrd="0" destOrd="0" presId="urn:microsoft.com/office/officeart/2005/8/layout/hProcess4"/>
    <dgm:cxn modelId="{30FCCEE3-3F18-4230-B24B-515391B67810}" srcId="{6CB6009B-0EA8-47EE-936A-019D6C7A17F8}" destId="{A8CE913D-41AC-4A93-B3F3-EF791AA2A3DF}" srcOrd="0" destOrd="0" parTransId="{A6BD02F8-0F5D-4160-BA6B-21C1DD81CF79}" sibTransId="{73334043-60FB-4664-8A80-1B15661D489C}"/>
    <dgm:cxn modelId="{5AF661D3-B560-40A0-B146-B01E9E72AEDA}" type="presOf" srcId="{D2605546-42BA-486B-9E5C-A3C5F623005F}" destId="{DB99730E-47EA-47E4-8655-DFAA17B22F33}" srcOrd="0" destOrd="1" presId="urn:microsoft.com/office/officeart/2005/8/layout/hProcess4"/>
    <dgm:cxn modelId="{36FF9376-C87F-40C8-8C5B-288D742306FA}" type="presOf" srcId="{FC989D21-9BFC-412B-A45F-BDB0B5F32020}" destId="{A940BBC9-9C27-400B-AE9F-A6B14802CB12}" srcOrd="1" destOrd="2" presId="urn:microsoft.com/office/officeart/2005/8/layout/hProcess4"/>
    <dgm:cxn modelId="{37C39681-B3EC-4C82-A328-4CF510155716}" type="presOf" srcId="{D4592BCC-007C-4C14-8F16-6D782D5D9998}" destId="{4948F32C-9EB3-49B2-8FDD-D55DE1C522AF}" srcOrd="0" destOrd="1" presId="urn:microsoft.com/office/officeart/2005/8/layout/hProcess4"/>
    <dgm:cxn modelId="{1A91E55E-E78C-4D9A-81B3-5675C23D72E2}" type="presOf" srcId="{FC989D21-9BFC-412B-A45F-BDB0B5F32020}" destId="{4948F32C-9EB3-49B2-8FDD-D55DE1C522AF}" srcOrd="0" destOrd="2"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B1386E2D-7B6F-462D-ADA7-E15789BC9EAA}" srcId="{C8ECB9DC-12A6-46DF-B11E-A0A2B627749B}" destId="{4D37DDA4-8D6A-423A-BF88-19E95089952F}" srcOrd="2" destOrd="0" parTransId="{7A645A8E-EA4B-4F81-A6C8-63FEBFD6D977}" sibTransId="{2C9CAED6-B7AA-48CF-AF06-B24C1EFE9C7C}"/>
    <dgm:cxn modelId="{6C0008EA-4796-4322-BD0B-19A3A24B06E5}" srcId="{4D37DDA4-8D6A-423A-BF88-19E95089952F}" destId="{C038AD5C-A00F-48D1-9D49-AE5870C65539}" srcOrd="0" destOrd="0" parTransId="{A964EB38-82C0-4ED2-A3FC-80561CBAC18E}" sibTransId="{71BEAEA0-886C-4C6D-B811-8CDCBD507EA2}"/>
    <dgm:cxn modelId="{A07CF282-A0AE-4A62-B641-CAFE9B4F3CE4}" type="presOf" srcId="{B50EF056-E483-4F27-BF95-8AF94FFCCEEA}" destId="{6137B469-4712-4293-94CC-959123BA9D16}" srcOrd="1" destOrd="1" presId="urn:microsoft.com/office/officeart/2005/8/layout/hProcess4"/>
    <dgm:cxn modelId="{36898BE4-14C3-45E2-9A41-B9974CB00496}" type="presOf" srcId="{D2605546-42BA-486B-9E5C-A3C5F623005F}" destId="{0CEF0912-A364-4DE4-84AE-B2E3D0A5B528}" srcOrd="1" destOrd="1" presId="urn:microsoft.com/office/officeart/2005/8/layout/hProcess4"/>
    <dgm:cxn modelId="{7A743505-AEEB-42AE-81E8-32EA67560E5E}" type="presOf" srcId="{76DF079A-9985-4001-BF0B-D696FAE298DD}" destId="{4948F32C-9EB3-49B2-8FDD-D55DE1C522AF}" srcOrd="0" destOrd="0" presId="urn:microsoft.com/office/officeart/2005/8/layout/hProcess4"/>
    <dgm:cxn modelId="{C45E4DFA-10F6-4AAA-87A8-C188F32340EC}" type="presOf" srcId="{B50EF056-E483-4F27-BF95-8AF94FFCCEEA}" destId="{26B7E905-965A-4B76-915B-6F6C6AC25465}" srcOrd="0" destOrd="1" presId="urn:microsoft.com/office/officeart/2005/8/layout/hProcess4"/>
    <dgm:cxn modelId="{AF8903C2-D672-447F-8E3B-FE3B0CDA3F73}" srcId="{854302C9-5182-46C7-934F-3D492B202461}" destId="{D4592BCC-007C-4C14-8F16-6D782D5D9998}" srcOrd="1" destOrd="0" parTransId="{5B3B049D-B76F-4FCE-A8DB-385E774B525B}" sibTransId="{80C7DC0B-066B-4963-BB1E-89DCCBD97D4F}"/>
    <dgm:cxn modelId="{FFDB6DB1-323A-41D4-AF1F-B2E385753981}" type="presOf" srcId="{A8CE913D-41AC-4A93-B3F3-EF791AA2A3DF}" destId="{0CEF0912-A364-4DE4-84AE-B2E3D0A5B528}" srcOrd="1" destOrd="0" presId="urn:microsoft.com/office/officeart/2005/8/layout/hProcess4"/>
    <dgm:cxn modelId="{82B46E50-3978-449E-8AB4-A97BB794A039}" type="presParOf" srcId="{51BC1071-EF73-4DF6-9978-0AD16BD54B47}" destId="{EA35C5F8-E164-4838-9BF7-CC1743E1734C}" srcOrd="0" destOrd="0" presId="urn:microsoft.com/office/officeart/2005/8/layout/hProcess4"/>
    <dgm:cxn modelId="{99B3A811-A129-481F-9E2E-6EDD0173C03C}" type="presParOf" srcId="{51BC1071-EF73-4DF6-9978-0AD16BD54B47}" destId="{EF7688F7-13E3-49B3-BBB6-06A6A66B5897}" srcOrd="1" destOrd="0" presId="urn:microsoft.com/office/officeart/2005/8/layout/hProcess4"/>
    <dgm:cxn modelId="{E1B52654-8748-4196-904A-F524A5EA0673}" type="presParOf" srcId="{51BC1071-EF73-4DF6-9978-0AD16BD54B47}" destId="{A48D0C40-E0B2-4F59-B2C6-39D98BA1E72F}" srcOrd="2" destOrd="0" presId="urn:microsoft.com/office/officeart/2005/8/layout/hProcess4"/>
    <dgm:cxn modelId="{EA708AE6-C046-456F-8BBF-ABC1098FAEDE}" type="presParOf" srcId="{A48D0C40-E0B2-4F59-B2C6-39D98BA1E72F}" destId="{7A7493C6-A7B2-4168-BB94-E429A490894D}" srcOrd="0" destOrd="0" presId="urn:microsoft.com/office/officeart/2005/8/layout/hProcess4"/>
    <dgm:cxn modelId="{66CD4137-AC81-47E3-9E99-953C835F5BCA}" type="presParOf" srcId="{7A7493C6-A7B2-4168-BB94-E429A490894D}" destId="{4CDB75FE-4515-4970-A792-63E6CD19B55D}" srcOrd="0" destOrd="0" presId="urn:microsoft.com/office/officeart/2005/8/layout/hProcess4"/>
    <dgm:cxn modelId="{74A2D3FD-2143-4DFF-B132-C6EBB5D622CB}" type="presParOf" srcId="{7A7493C6-A7B2-4168-BB94-E429A490894D}" destId="{4948F32C-9EB3-49B2-8FDD-D55DE1C522AF}" srcOrd="1" destOrd="0" presId="urn:microsoft.com/office/officeart/2005/8/layout/hProcess4"/>
    <dgm:cxn modelId="{C9F1A0A8-0740-4074-9FF3-869CA76CA1B7}" type="presParOf" srcId="{7A7493C6-A7B2-4168-BB94-E429A490894D}" destId="{A940BBC9-9C27-400B-AE9F-A6B14802CB12}" srcOrd="2" destOrd="0" presId="urn:microsoft.com/office/officeart/2005/8/layout/hProcess4"/>
    <dgm:cxn modelId="{07B8D35D-F5BF-4ADF-8890-431E3FA7B636}" type="presParOf" srcId="{7A7493C6-A7B2-4168-BB94-E429A490894D}" destId="{66176D20-66AE-4A7E-AF45-46EBBD7B0075}" srcOrd="3" destOrd="0" presId="urn:microsoft.com/office/officeart/2005/8/layout/hProcess4"/>
    <dgm:cxn modelId="{95D6F5FA-417F-4A15-B070-5FF9F69ECCFC}" type="presParOf" srcId="{7A7493C6-A7B2-4168-BB94-E429A490894D}" destId="{881913A7-7E4D-4494-9C3D-F53ADA467177}" srcOrd="4" destOrd="0" presId="urn:microsoft.com/office/officeart/2005/8/layout/hProcess4"/>
    <dgm:cxn modelId="{6B3521E9-795A-4E9E-877D-57CE56A7DFEE}" type="presParOf" srcId="{A48D0C40-E0B2-4F59-B2C6-39D98BA1E72F}" destId="{00334F5E-4B52-4538-8B53-5AC152C22AFF}" srcOrd="1" destOrd="0" presId="urn:microsoft.com/office/officeart/2005/8/layout/hProcess4"/>
    <dgm:cxn modelId="{D19E4318-967E-4358-B847-B416B9DAA7D5}" type="presParOf" srcId="{A48D0C40-E0B2-4F59-B2C6-39D98BA1E72F}" destId="{D3D2DF85-656B-45FC-BFEA-857A1167AB26}" srcOrd="2" destOrd="0" presId="urn:microsoft.com/office/officeart/2005/8/layout/hProcess4"/>
    <dgm:cxn modelId="{35C9D954-196F-4431-AE5F-2B3EA1CC7CE4}" type="presParOf" srcId="{D3D2DF85-656B-45FC-BFEA-857A1167AB26}" destId="{69F6A34A-7E8E-4FF8-A679-935B136EDBEF}" srcOrd="0" destOrd="0" presId="urn:microsoft.com/office/officeart/2005/8/layout/hProcess4"/>
    <dgm:cxn modelId="{08575EFB-DFA0-45F4-B142-7366B40299BF}" type="presParOf" srcId="{D3D2DF85-656B-45FC-BFEA-857A1167AB26}" destId="{DB99730E-47EA-47E4-8655-DFAA17B22F33}" srcOrd="1" destOrd="0" presId="urn:microsoft.com/office/officeart/2005/8/layout/hProcess4"/>
    <dgm:cxn modelId="{868CC911-05CE-45AE-9080-A26E8524F9CF}" type="presParOf" srcId="{D3D2DF85-656B-45FC-BFEA-857A1167AB26}" destId="{0CEF0912-A364-4DE4-84AE-B2E3D0A5B528}" srcOrd="2" destOrd="0" presId="urn:microsoft.com/office/officeart/2005/8/layout/hProcess4"/>
    <dgm:cxn modelId="{CB1BAFE6-A4E3-42BF-917B-CF4CE1125B26}" type="presParOf" srcId="{D3D2DF85-656B-45FC-BFEA-857A1167AB26}" destId="{3D5EAD35-5713-459F-B5AC-B47E7943CE8E}" srcOrd="3" destOrd="0" presId="urn:microsoft.com/office/officeart/2005/8/layout/hProcess4"/>
    <dgm:cxn modelId="{65AE8214-4FF1-403C-B21F-DEE6FE8F5A51}" type="presParOf" srcId="{D3D2DF85-656B-45FC-BFEA-857A1167AB26}" destId="{92CB2F74-C3C4-47DC-A84D-FCAD5415549C}" srcOrd="4" destOrd="0" presId="urn:microsoft.com/office/officeart/2005/8/layout/hProcess4"/>
    <dgm:cxn modelId="{2B0B5760-FEFB-4F8C-8580-E246ECC7DA45}" type="presParOf" srcId="{A48D0C40-E0B2-4F59-B2C6-39D98BA1E72F}" destId="{653BD61F-BEC3-49E5-A5A2-C53FFC878E3C}" srcOrd="3" destOrd="0" presId="urn:microsoft.com/office/officeart/2005/8/layout/hProcess4"/>
    <dgm:cxn modelId="{FE50F45D-8270-4BDA-B663-76ACDE4EA27C}" type="presParOf" srcId="{A48D0C40-E0B2-4F59-B2C6-39D98BA1E72F}" destId="{6147C477-1767-46D3-9B4A-84CBB4021D37}" srcOrd="4" destOrd="0" presId="urn:microsoft.com/office/officeart/2005/8/layout/hProcess4"/>
    <dgm:cxn modelId="{6CA82A1E-965D-4AAA-8AC0-6201697664C8}" type="presParOf" srcId="{6147C477-1767-46D3-9B4A-84CBB4021D37}" destId="{0D90718C-697A-4289-88A0-43DFAD61D4A4}" srcOrd="0" destOrd="0" presId="urn:microsoft.com/office/officeart/2005/8/layout/hProcess4"/>
    <dgm:cxn modelId="{05521780-7FB8-4A10-87B3-53A7F7EB61E7}" type="presParOf" srcId="{6147C477-1767-46D3-9B4A-84CBB4021D37}" destId="{26B7E905-965A-4B76-915B-6F6C6AC25465}" srcOrd="1" destOrd="0" presId="urn:microsoft.com/office/officeart/2005/8/layout/hProcess4"/>
    <dgm:cxn modelId="{99F73ECD-902F-4F0E-A319-BCBCF0447D5A}" type="presParOf" srcId="{6147C477-1767-46D3-9B4A-84CBB4021D37}" destId="{6137B469-4712-4293-94CC-959123BA9D16}" srcOrd="2" destOrd="0" presId="urn:microsoft.com/office/officeart/2005/8/layout/hProcess4"/>
    <dgm:cxn modelId="{E6645DC8-AF13-4089-B0D1-A5D6530945A7}" type="presParOf" srcId="{6147C477-1767-46D3-9B4A-84CBB4021D37}" destId="{7588889C-9833-4048-87EF-E1565A7EC9F1}" srcOrd="3" destOrd="0" presId="urn:microsoft.com/office/officeart/2005/8/layout/hProcess4"/>
    <dgm:cxn modelId="{A65A8B8B-C448-4A7E-A0B2-66EAD4DE77E6}"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a:solidFill>
          <a:srgbClr val="92D050"/>
        </a:solidFill>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a:solidFill>
          <a:srgbClr val="92D050"/>
        </a:solidFill>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BCF4E687-86F7-455A-ADFF-5DBB5C37C6A8}" srcId="{4D37DDA4-8D6A-423A-BF88-19E95089952F}" destId="{B50EF056-E483-4F27-BF95-8AF94FFCCEEA}" srcOrd="1" destOrd="0" parTransId="{9B477784-0564-48D4-8B31-9A36A91E548B}" sibTransId="{9AC56732-1C3A-452B-86CF-48758C42D633}"/>
    <dgm:cxn modelId="{C4C23685-C8E9-411D-8DF6-0B8142E141CC}" srcId="{854302C9-5182-46C7-934F-3D492B202461}" destId="{76DF079A-9985-4001-BF0B-D696FAE298DD}" srcOrd="0" destOrd="0" parTransId="{25F3EB05-3C98-4E1E-A0E4-6C5E555A11B6}" sibTransId="{03B07CF7-617C-4DB4-A76A-7DBC914280A9}"/>
    <dgm:cxn modelId="{B39D6EF8-399A-4607-92ED-040D260E5103}" type="presOf" srcId="{C038AD5C-A00F-48D1-9D49-AE5870C65539}" destId="{6137B469-4712-4293-94CC-959123BA9D16}" srcOrd="1" destOrd="0" presId="urn:microsoft.com/office/officeart/2005/8/layout/hProcess4"/>
    <dgm:cxn modelId="{38AA7E60-6FB0-4E15-8533-D4A6FDDF070A}" srcId="{854302C9-5182-46C7-934F-3D492B202461}" destId="{FC989D21-9BFC-412B-A45F-BDB0B5F32020}" srcOrd="2" destOrd="0" parTransId="{21976B57-8DE9-4735-B9BE-A710FFA883EB}" sibTransId="{585B438D-844D-4ABF-ACCE-F69183BA4BFC}"/>
    <dgm:cxn modelId="{147818D6-9FEC-4EDC-86EF-11149E7FD3D6}" type="presOf" srcId="{659299E4-37F7-468A-B20B-1E9A8BAB00DA}" destId="{DB99730E-47EA-47E4-8655-DFAA17B22F33}" srcOrd="0" destOrd="2" presId="urn:microsoft.com/office/officeart/2005/8/layout/hProcess4"/>
    <dgm:cxn modelId="{0C30B1D8-E4E5-4D2C-A73F-E09BCC8E967C}" type="presOf" srcId="{659299E4-37F7-468A-B20B-1E9A8BAB00DA}" destId="{0CEF0912-A364-4DE4-84AE-B2E3D0A5B528}" srcOrd="1" destOrd="2"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3BB1FD1B-5DB2-42EB-ADDE-BBB313FF2614}" type="presOf" srcId="{76DF079A-9985-4001-BF0B-D696FAE298DD}" destId="{A940BBC9-9C27-400B-AE9F-A6B14802CB12}" srcOrd="1" destOrd="0" presId="urn:microsoft.com/office/officeart/2005/8/layout/hProcess4"/>
    <dgm:cxn modelId="{1F5145FD-FDBE-4042-8E71-EA9BE3FE5F62}" type="presOf" srcId="{D2605546-42BA-486B-9E5C-A3C5F623005F}" destId="{0CEF0912-A364-4DE4-84AE-B2E3D0A5B528}" srcOrd="1" destOrd="1" presId="urn:microsoft.com/office/officeart/2005/8/layout/hProcess4"/>
    <dgm:cxn modelId="{8A43DAFD-72C6-4539-9BD2-BD0A7106937A}" type="presOf" srcId="{D4592BCC-007C-4C14-8F16-6D782D5D9998}" destId="{A940BBC9-9C27-400B-AE9F-A6B14802CB12}" srcOrd="1" destOrd="1" presId="urn:microsoft.com/office/officeart/2005/8/layout/hProcess4"/>
    <dgm:cxn modelId="{EA9228F2-3AC0-4281-AE6D-7A901B95A2C4}" type="presOf" srcId="{C8ECB9DC-12A6-46DF-B11E-A0A2B627749B}" destId="{51BC1071-EF73-4DF6-9978-0AD16BD54B47}" srcOrd="0" destOrd="0" presId="urn:microsoft.com/office/officeart/2005/8/layout/hProcess4"/>
    <dgm:cxn modelId="{6E2F50FD-5322-4642-ADE2-0DD6FC4FF059}" type="presOf" srcId="{A8CE913D-41AC-4A93-B3F3-EF791AA2A3DF}" destId="{DB99730E-47EA-47E4-8655-DFAA17B22F33}" srcOrd="0" destOrd="0" presId="urn:microsoft.com/office/officeart/2005/8/layout/hProcess4"/>
    <dgm:cxn modelId="{3701EE87-CA41-4CE0-974B-19F810EDE429}" type="presOf" srcId="{FC989D21-9BFC-412B-A45F-BDB0B5F32020}" destId="{A940BBC9-9C27-400B-AE9F-A6B14802CB12}" srcOrd="1" destOrd="2"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47057A7A-8B38-4D88-866F-C349EBE66ABE}" type="presOf" srcId="{A8CE913D-41AC-4A93-B3F3-EF791AA2A3DF}" destId="{0CEF0912-A364-4DE4-84AE-B2E3D0A5B528}" srcOrd="1" destOrd="0"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6D31B288-5156-416A-872C-AF695CD1F166}" type="presOf" srcId="{854302C9-5182-46C7-934F-3D492B202461}" destId="{66176D20-66AE-4A7E-AF45-46EBBD7B0075}" srcOrd="0" destOrd="0" presId="urn:microsoft.com/office/officeart/2005/8/layout/hProcess4"/>
    <dgm:cxn modelId="{E986BC06-F66D-492B-BFAA-EB6D9195D544}" type="presOf" srcId="{6CB6009B-0EA8-47EE-936A-019D6C7A17F8}" destId="{3D5EAD35-5713-459F-B5AC-B47E7943CE8E}" srcOrd="0" destOrd="0" presId="urn:microsoft.com/office/officeart/2005/8/layout/hProcess4"/>
    <dgm:cxn modelId="{038213AF-6CA0-426D-A745-641BA2DFF18A}" type="presOf" srcId="{0874C677-2AAD-40A5-B944-5BF796882D76}" destId="{0CEF0912-A364-4DE4-84AE-B2E3D0A5B528}" srcOrd="1" destOrd="3"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30FCCEE3-3F18-4230-B24B-515391B67810}" srcId="{6CB6009B-0EA8-47EE-936A-019D6C7A17F8}" destId="{A8CE913D-41AC-4A93-B3F3-EF791AA2A3DF}" srcOrd="0" destOrd="0" parTransId="{A6BD02F8-0F5D-4160-BA6B-21C1DD81CF79}" sibTransId="{73334043-60FB-4664-8A80-1B15661D489C}"/>
    <dgm:cxn modelId="{CF06FA54-1C54-406D-B570-BD40C44F9769}" type="presOf" srcId="{51C9B38E-C911-4345-BBEE-B34F4D2E6A49}" destId="{00334F5E-4B52-4538-8B53-5AC152C22AFF}" srcOrd="0" destOrd="0" presId="urn:microsoft.com/office/officeart/2005/8/layout/hProcess4"/>
    <dgm:cxn modelId="{F2EF6595-C4D9-4BA7-9F7E-E2D64DB2C172}" type="presOf" srcId="{4D37DDA4-8D6A-423A-BF88-19E95089952F}" destId="{7588889C-9833-4048-87EF-E1565A7EC9F1}" srcOrd="0" destOrd="0"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607EF1A7-FEC7-424B-8A67-128B8A065244}" srcId="{6CB6009B-0EA8-47EE-936A-019D6C7A17F8}" destId="{0874C677-2AAD-40A5-B944-5BF796882D76}" srcOrd="3" destOrd="0" parTransId="{80526DF5-E67B-45BB-9074-35E522A840DD}" sibTransId="{CDC4143C-8147-4255-975E-1F22C35C7E54}"/>
    <dgm:cxn modelId="{6C0008EA-4796-4322-BD0B-19A3A24B06E5}" srcId="{4D37DDA4-8D6A-423A-BF88-19E95089952F}" destId="{C038AD5C-A00F-48D1-9D49-AE5870C65539}" srcOrd="0" destOrd="0" parTransId="{A964EB38-82C0-4ED2-A3FC-80561CBAC18E}" sibTransId="{71BEAEA0-886C-4C6D-B811-8CDCBD507EA2}"/>
    <dgm:cxn modelId="{2918834E-9BB3-4491-A970-2A1B48A1084F}" type="presOf" srcId="{B50EF056-E483-4F27-BF95-8AF94FFCCEEA}" destId="{6137B469-4712-4293-94CC-959123BA9D16}" srcOrd="1" destOrd="1" presId="urn:microsoft.com/office/officeart/2005/8/layout/hProcess4"/>
    <dgm:cxn modelId="{5F31F759-2127-4082-914C-8B50BC7903B4}" type="presOf" srcId="{D4592BCC-007C-4C14-8F16-6D782D5D9998}" destId="{4948F32C-9EB3-49B2-8FDD-D55DE1C522AF}" srcOrd="0" destOrd="1" presId="urn:microsoft.com/office/officeart/2005/8/layout/hProcess4"/>
    <dgm:cxn modelId="{445F4450-889A-4C93-8CA0-80FA579AD511}" type="presOf" srcId="{76DF079A-9985-4001-BF0B-D696FAE298DD}" destId="{4948F32C-9EB3-49B2-8FDD-D55DE1C522AF}" srcOrd="0" destOrd="0" presId="urn:microsoft.com/office/officeart/2005/8/layout/hProcess4"/>
    <dgm:cxn modelId="{E118709E-3534-4DB5-893B-5684D1805327}" type="presOf" srcId="{FC989D21-9BFC-412B-A45F-BDB0B5F32020}" destId="{4948F32C-9EB3-49B2-8FDD-D55DE1C522AF}" srcOrd="0" destOrd="2" presId="urn:microsoft.com/office/officeart/2005/8/layout/hProcess4"/>
    <dgm:cxn modelId="{91100913-8A67-4B59-B011-A5878A717976}" type="presOf" srcId="{B50EF056-E483-4F27-BF95-8AF94FFCCEEA}" destId="{26B7E905-965A-4B76-915B-6F6C6AC25465}" srcOrd="0" destOrd="1" presId="urn:microsoft.com/office/officeart/2005/8/layout/hProcess4"/>
    <dgm:cxn modelId="{E5559CE5-54C3-4F34-83BB-CE43F28C7B86}" type="presOf" srcId="{D2605546-42BA-486B-9E5C-A3C5F623005F}" destId="{DB99730E-47EA-47E4-8655-DFAA17B22F33}" srcOrd="0" destOrd="1" presId="urn:microsoft.com/office/officeart/2005/8/layout/hProcess4"/>
    <dgm:cxn modelId="{346EB70E-E5F5-4911-934D-4225873104B8}" type="presOf" srcId="{C038AD5C-A00F-48D1-9D49-AE5870C65539}" destId="{26B7E905-965A-4B76-915B-6F6C6AC25465}" srcOrd="0" destOrd="0" presId="urn:microsoft.com/office/officeart/2005/8/layout/hProcess4"/>
    <dgm:cxn modelId="{C3498A94-1F60-4703-84B7-D891CB978371}" type="presOf" srcId="{0874C677-2AAD-40A5-B944-5BF796882D76}" destId="{DB99730E-47EA-47E4-8655-DFAA17B22F33}" srcOrd="0" destOrd="3" presId="urn:microsoft.com/office/officeart/2005/8/layout/hProcess4"/>
    <dgm:cxn modelId="{FF60BC3F-56C6-41EB-A727-90FF35BE8EB4}" type="presOf" srcId="{0DD09168-91FE-45C8-A791-ED51EE247BA8}" destId="{653BD61F-BEC3-49E5-A5A2-C53FFC878E3C}" srcOrd="0" destOrd="0" presId="urn:microsoft.com/office/officeart/2005/8/layout/hProcess4"/>
    <dgm:cxn modelId="{AF8903C2-D672-447F-8E3B-FE3B0CDA3F73}" srcId="{854302C9-5182-46C7-934F-3D492B202461}" destId="{D4592BCC-007C-4C14-8F16-6D782D5D9998}" srcOrd="1" destOrd="0" parTransId="{5B3B049D-B76F-4FCE-A8DB-385E774B525B}" sibTransId="{80C7DC0B-066B-4963-BB1E-89DCCBD97D4F}"/>
    <dgm:cxn modelId="{5640B39E-3DE6-4944-A7A0-EE3538B33B6D}" type="presParOf" srcId="{51BC1071-EF73-4DF6-9978-0AD16BD54B47}" destId="{EA35C5F8-E164-4838-9BF7-CC1743E1734C}" srcOrd="0" destOrd="0" presId="urn:microsoft.com/office/officeart/2005/8/layout/hProcess4"/>
    <dgm:cxn modelId="{058735FD-6DB9-4640-AD7E-925B50CEC0FF}" type="presParOf" srcId="{51BC1071-EF73-4DF6-9978-0AD16BD54B47}" destId="{EF7688F7-13E3-49B3-BBB6-06A6A66B5897}" srcOrd="1" destOrd="0" presId="urn:microsoft.com/office/officeart/2005/8/layout/hProcess4"/>
    <dgm:cxn modelId="{EB3C7142-EFD2-449F-A4A9-39DCB91BC8C1}" type="presParOf" srcId="{51BC1071-EF73-4DF6-9978-0AD16BD54B47}" destId="{A48D0C40-E0B2-4F59-B2C6-39D98BA1E72F}" srcOrd="2" destOrd="0" presId="urn:microsoft.com/office/officeart/2005/8/layout/hProcess4"/>
    <dgm:cxn modelId="{5C696917-D07B-47D2-A926-2D8A57DD0C89}" type="presParOf" srcId="{A48D0C40-E0B2-4F59-B2C6-39D98BA1E72F}" destId="{7A7493C6-A7B2-4168-BB94-E429A490894D}" srcOrd="0" destOrd="0" presId="urn:microsoft.com/office/officeart/2005/8/layout/hProcess4"/>
    <dgm:cxn modelId="{2377731B-4335-4151-AB68-F2706CC02EC0}" type="presParOf" srcId="{7A7493C6-A7B2-4168-BB94-E429A490894D}" destId="{4CDB75FE-4515-4970-A792-63E6CD19B55D}" srcOrd="0" destOrd="0" presId="urn:microsoft.com/office/officeart/2005/8/layout/hProcess4"/>
    <dgm:cxn modelId="{45283F99-A35F-404E-9BF1-1DDACAD1EEE6}" type="presParOf" srcId="{7A7493C6-A7B2-4168-BB94-E429A490894D}" destId="{4948F32C-9EB3-49B2-8FDD-D55DE1C522AF}" srcOrd="1" destOrd="0" presId="urn:microsoft.com/office/officeart/2005/8/layout/hProcess4"/>
    <dgm:cxn modelId="{D10352C6-D987-4492-AAA6-1F1B7FE260CC}" type="presParOf" srcId="{7A7493C6-A7B2-4168-BB94-E429A490894D}" destId="{A940BBC9-9C27-400B-AE9F-A6B14802CB12}" srcOrd="2" destOrd="0" presId="urn:microsoft.com/office/officeart/2005/8/layout/hProcess4"/>
    <dgm:cxn modelId="{125FB259-9360-46F7-8A72-68BA6C7B5BFA}" type="presParOf" srcId="{7A7493C6-A7B2-4168-BB94-E429A490894D}" destId="{66176D20-66AE-4A7E-AF45-46EBBD7B0075}" srcOrd="3" destOrd="0" presId="urn:microsoft.com/office/officeart/2005/8/layout/hProcess4"/>
    <dgm:cxn modelId="{BFCDB81E-12C6-4DE4-8D1D-04F6323420FE}" type="presParOf" srcId="{7A7493C6-A7B2-4168-BB94-E429A490894D}" destId="{881913A7-7E4D-4494-9C3D-F53ADA467177}" srcOrd="4" destOrd="0" presId="urn:microsoft.com/office/officeart/2005/8/layout/hProcess4"/>
    <dgm:cxn modelId="{5BF5F350-2490-40BD-8A37-A3329ECD0DD7}" type="presParOf" srcId="{A48D0C40-E0B2-4F59-B2C6-39D98BA1E72F}" destId="{00334F5E-4B52-4538-8B53-5AC152C22AFF}" srcOrd="1" destOrd="0" presId="urn:microsoft.com/office/officeart/2005/8/layout/hProcess4"/>
    <dgm:cxn modelId="{B2F1F7F4-1B06-4ACA-944D-3E20AA39F7AB}" type="presParOf" srcId="{A48D0C40-E0B2-4F59-B2C6-39D98BA1E72F}" destId="{D3D2DF85-656B-45FC-BFEA-857A1167AB26}" srcOrd="2" destOrd="0" presId="urn:microsoft.com/office/officeart/2005/8/layout/hProcess4"/>
    <dgm:cxn modelId="{731E1A0F-F519-4C28-86EE-ACEF20B80486}" type="presParOf" srcId="{D3D2DF85-656B-45FC-BFEA-857A1167AB26}" destId="{69F6A34A-7E8E-4FF8-A679-935B136EDBEF}" srcOrd="0" destOrd="0" presId="urn:microsoft.com/office/officeart/2005/8/layout/hProcess4"/>
    <dgm:cxn modelId="{2CA49985-F937-4C49-A22A-CE73C8DAA05D}" type="presParOf" srcId="{D3D2DF85-656B-45FC-BFEA-857A1167AB26}" destId="{DB99730E-47EA-47E4-8655-DFAA17B22F33}" srcOrd="1" destOrd="0" presId="urn:microsoft.com/office/officeart/2005/8/layout/hProcess4"/>
    <dgm:cxn modelId="{D659A0F5-4ED6-4008-8B7C-203BA2F4AAC0}" type="presParOf" srcId="{D3D2DF85-656B-45FC-BFEA-857A1167AB26}" destId="{0CEF0912-A364-4DE4-84AE-B2E3D0A5B528}" srcOrd="2" destOrd="0" presId="urn:microsoft.com/office/officeart/2005/8/layout/hProcess4"/>
    <dgm:cxn modelId="{715AD4B4-0DD3-472C-A652-CAA068D4CD0E}" type="presParOf" srcId="{D3D2DF85-656B-45FC-BFEA-857A1167AB26}" destId="{3D5EAD35-5713-459F-B5AC-B47E7943CE8E}" srcOrd="3" destOrd="0" presId="urn:microsoft.com/office/officeart/2005/8/layout/hProcess4"/>
    <dgm:cxn modelId="{0342C832-178F-4894-A6B1-3A20D21EE7D6}" type="presParOf" srcId="{D3D2DF85-656B-45FC-BFEA-857A1167AB26}" destId="{92CB2F74-C3C4-47DC-A84D-FCAD5415549C}" srcOrd="4" destOrd="0" presId="urn:microsoft.com/office/officeart/2005/8/layout/hProcess4"/>
    <dgm:cxn modelId="{6A48B09C-D441-446F-BD38-E6B980993153}" type="presParOf" srcId="{A48D0C40-E0B2-4F59-B2C6-39D98BA1E72F}" destId="{653BD61F-BEC3-49E5-A5A2-C53FFC878E3C}" srcOrd="3" destOrd="0" presId="urn:microsoft.com/office/officeart/2005/8/layout/hProcess4"/>
    <dgm:cxn modelId="{3632B99D-0755-4FDC-BE02-71AE43EF0F0B}" type="presParOf" srcId="{A48D0C40-E0B2-4F59-B2C6-39D98BA1E72F}" destId="{6147C477-1767-46D3-9B4A-84CBB4021D37}" srcOrd="4" destOrd="0" presId="urn:microsoft.com/office/officeart/2005/8/layout/hProcess4"/>
    <dgm:cxn modelId="{BCE37EC1-D53F-4C55-B513-3D7E27554592}" type="presParOf" srcId="{6147C477-1767-46D3-9B4A-84CBB4021D37}" destId="{0D90718C-697A-4289-88A0-43DFAD61D4A4}" srcOrd="0" destOrd="0" presId="urn:microsoft.com/office/officeart/2005/8/layout/hProcess4"/>
    <dgm:cxn modelId="{28CE56AD-AB9E-41B5-AB39-F36D879BEDBD}" type="presParOf" srcId="{6147C477-1767-46D3-9B4A-84CBB4021D37}" destId="{26B7E905-965A-4B76-915B-6F6C6AC25465}" srcOrd="1" destOrd="0" presId="urn:microsoft.com/office/officeart/2005/8/layout/hProcess4"/>
    <dgm:cxn modelId="{32EB2490-47F2-4806-9BD4-4E23E1ADCD60}" type="presParOf" srcId="{6147C477-1767-46D3-9B4A-84CBB4021D37}" destId="{6137B469-4712-4293-94CC-959123BA9D16}" srcOrd="2" destOrd="0" presId="urn:microsoft.com/office/officeart/2005/8/layout/hProcess4"/>
    <dgm:cxn modelId="{97031D46-44FD-48A2-B266-93315DA509CA}" type="presParOf" srcId="{6147C477-1767-46D3-9B4A-84CBB4021D37}" destId="{7588889C-9833-4048-87EF-E1565A7EC9F1}" srcOrd="3" destOrd="0" presId="urn:microsoft.com/office/officeart/2005/8/layout/hProcess4"/>
    <dgm:cxn modelId="{96235EA2-4E89-4F85-A6EA-C346D8D31B4D}"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a:solidFill>
          <a:srgbClr val="92D050"/>
        </a:solidFill>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a:solidFill>
          <a:srgbClr val="92D050"/>
        </a:solidFill>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a:solidFill>
          <a:srgbClr val="92D050"/>
        </a:solidFill>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BCF4E687-86F7-455A-ADFF-5DBB5C37C6A8}" srcId="{4D37DDA4-8D6A-423A-BF88-19E95089952F}" destId="{B50EF056-E483-4F27-BF95-8AF94FFCCEEA}" srcOrd="1" destOrd="0" parTransId="{9B477784-0564-48D4-8B31-9A36A91E548B}" sibTransId="{9AC56732-1C3A-452B-86CF-48758C42D633}"/>
    <dgm:cxn modelId="{BA025A25-21CC-4B89-BA53-DF526AE9ED90}" type="presOf" srcId="{659299E4-37F7-468A-B20B-1E9A8BAB00DA}" destId="{DB99730E-47EA-47E4-8655-DFAA17B22F33}" srcOrd="0" destOrd="2" presId="urn:microsoft.com/office/officeart/2005/8/layout/hProcess4"/>
    <dgm:cxn modelId="{1B389995-7736-4DFA-83DD-C1D8A1041BA8}" type="presOf" srcId="{B50EF056-E483-4F27-BF95-8AF94FFCCEEA}" destId="{6137B469-4712-4293-94CC-959123BA9D16}" srcOrd="1" destOrd="1" presId="urn:microsoft.com/office/officeart/2005/8/layout/hProcess4"/>
    <dgm:cxn modelId="{974A8F4E-1689-403A-9363-FC63C461107C}" type="presOf" srcId="{C038AD5C-A00F-48D1-9D49-AE5870C65539}" destId="{26B7E905-965A-4B76-915B-6F6C6AC25465}" srcOrd="0" destOrd="0" presId="urn:microsoft.com/office/officeart/2005/8/layout/hProcess4"/>
    <dgm:cxn modelId="{89425A6D-6976-4608-BE09-690A0138C413}" type="presOf" srcId="{0DD09168-91FE-45C8-A791-ED51EE247BA8}" destId="{653BD61F-BEC3-49E5-A5A2-C53FFC878E3C}" srcOrd="0" destOrd="0" presId="urn:microsoft.com/office/officeart/2005/8/layout/hProcess4"/>
    <dgm:cxn modelId="{C4C23685-C8E9-411D-8DF6-0B8142E141CC}" srcId="{854302C9-5182-46C7-934F-3D492B202461}" destId="{76DF079A-9985-4001-BF0B-D696FAE298DD}" srcOrd="0" destOrd="0" parTransId="{25F3EB05-3C98-4E1E-A0E4-6C5E555A11B6}" sibTransId="{03B07CF7-617C-4DB4-A76A-7DBC914280A9}"/>
    <dgm:cxn modelId="{38AA7E60-6FB0-4E15-8533-D4A6FDDF070A}" srcId="{854302C9-5182-46C7-934F-3D492B202461}" destId="{FC989D21-9BFC-412B-A45F-BDB0B5F32020}" srcOrd="2" destOrd="0" parTransId="{21976B57-8DE9-4735-B9BE-A710FFA883EB}" sibTransId="{585B438D-844D-4ABF-ACCE-F69183BA4BFC}"/>
    <dgm:cxn modelId="{632379F1-99F7-4B9C-AC34-922FEA946188}" type="presOf" srcId="{A8CE913D-41AC-4A93-B3F3-EF791AA2A3DF}" destId="{DB99730E-47EA-47E4-8655-DFAA17B22F33}" srcOrd="0" destOrd="0"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0BDBF834-2273-4E64-BAF0-799488A9494B}" type="presOf" srcId="{854302C9-5182-46C7-934F-3D492B202461}" destId="{66176D20-66AE-4A7E-AF45-46EBBD7B0075}" srcOrd="0" destOrd="0" presId="urn:microsoft.com/office/officeart/2005/8/layout/hProcess4"/>
    <dgm:cxn modelId="{4DEF19DC-C4A4-4624-A1B7-07E0BC7A9AC4}" type="presOf" srcId="{0874C677-2AAD-40A5-B944-5BF796882D76}" destId="{0CEF0912-A364-4DE4-84AE-B2E3D0A5B528}" srcOrd="1" destOrd="3" presId="urn:microsoft.com/office/officeart/2005/8/layout/hProcess4"/>
    <dgm:cxn modelId="{D7773239-1C5D-40E7-B93B-5215C9AF0100}" type="presOf" srcId="{6CB6009B-0EA8-47EE-936A-019D6C7A17F8}" destId="{3D5EAD35-5713-459F-B5AC-B47E7943CE8E}" srcOrd="0" destOrd="0" presId="urn:microsoft.com/office/officeart/2005/8/layout/hProcess4"/>
    <dgm:cxn modelId="{5CC161CB-4955-4698-8666-2CD5814AFDCE}" type="presOf" srcId="{D2605546-42BA-486B-9E5C-A3C5F623005F}" destId="{DB99730E-47EA-47E4-8655-DFAA17B22F33}" srcOrd="0" destOrd="1" presId="urn:microsoft.com/office/officeart/2005/8/layout/hProcess4"/>
    <dgm:cxn modelId="{37D342A9-B568-4636-9CAD-2B066F33AC2E}" type="presOf" srcId="{C8ECB9DC-12A6-46DF-B11E-A0A2B627749B}" destId="{51BC1071-EF73-4DF6-9978-0AD16BD54B47}" srcOrd="0" destOrd="0" presId="urn:microsoft.com/office/officeart/2005/8/layout/hProcess4"/>
    <dgm:cxn modelId="{D0C1A1AE-027A-49B0-9974-44A6E9DFB3C9}" type="presOf" srcId="{C038AD5C-A00F-48D1-9D49-AE5870C65539}" destId="{6137B469-4712-4293-94CC-959123BA9D16}" srcOrd="1" destOrd="0" presId="urn:microsoft.com/office/officeart/2005/8/layout/hProcess4"/>
    <dgm:cxn modelId="{45A06609-76CE-4BA2-A09B-2BA6FE1F9068}" type="presOf" srcId="{76DF079A-9985-4001-BF0B-D696FAE298DD}" destId="{A940BBC9-9C27-400B-AE9F-A6B14802CB12}" srcOrd="1" destOrd="0"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1B78CEF1-91EE-46DF-B976-34AD517794B2}" srcId="{C8ECB9DC-12A6-46DF-B11E-A0A2B627749B}" destId="{854302C9-5182-46C7-934F-3D492B202461}" srcOrd="0" destOrd="0" parTransId="{13173A17-4C8F-4E0A-B4A5-B4C68DD7E436}" sibTransId="{51C9B38E-C911-4345-BBEE-B34F4D2E6A49}"/>
    <dgm:cxn modelId="{84D4B899-9E82-44F6-8A3E-D52BC57F91EC}" type="presOf" srcId="{659299E4-37F7-468A-B20B-1E9A8BAB00DA}" destId="{0CEF0912-A364-4DE4-84AE-B2E3D0A5B528}" srcOrd="1" destOrd="2"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FB4C995D-4F38-4C53-9F98-A41B1A6E1DA5}" type="presOf" srcId="{D2605546-42BA-486B-9E5C-A3C5F623005F}" destId="{0CEF0912-A364-4DE4-84AE-B2E3D0A5B528}" srcOrd="1" destOrd="1" presId="urn:microsoft.com/office/officeart/2005/8/layout/hProcess4"/>
    <dgm:cxn modelId="{F44F87D0-8A82-4D47-9CA6-9F36AB6C6F06}" type="presOf" srcId="{FC989D21-9BFC-412B-A45F-BDB0B5F32020}" destId="{A940BBC9-9C27-400B-AE9F-A6B14802CB12}" srcOrd="1" destOrd="2" presId="urn:microsoft.com/office/officeart/2005/8/layout/hProcess4"/>
    <dgm:cxn modelId="{30FCCEE3-3F18-4230-B24B-515391B67810}" srcId="{6CB6009B-0EA8-47EE-936A-019D6C7A17F8}" destId="{A8CE913D-41AC-4A93-B3F3-EF791AA2A3DF}" srcOrd="0" destOrd="0" parTransId="{A6BD02F8-0F5D-4160-BA6B-21C1DD81CF79}" sibTransId="{73334043-60FB-4664-8A80-1B15661D489C}"/>
    <dgm:cxn modelId="{78538E62-07EA-42B6-8790-53468FE5C815}" type="presOf" srcId="{A8CE913D-41AC-4A93-B3F3-EF791AA2A3DF}" destId="{0CEF0912-A364-4DE4-84AE-B2E3D0A5B528}" srcOrd="1" destOrd="0" presId="urn:microsoft.com/office/officeart/2005/8/layout/hProcess4"/>
    <dgm:cxn modelId="{2C458AB3-DE54-4445-A864-77AB9E34858D}" type="presOf" srcId="{76DF079A-9985-4001-BF0B-D696FAE298DD}" destId="{4948F32C-9EB3-49B2-8FDD-D55DE1C522AF}" srcOrd="0" destOrd="0"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B1386E2D-7B6F-462D-ADA7-E15789BC9EAA}" srcId="{C8ECB9DC-12A6-46DF-B11E-A0A2B627749B}" destId="{4D37DDA4-8D6A-423A-BF88-19E95089952F}" srcOrd="2" destOrd="0" parTransId="{7A645A8E-EA4B-4F81-A6C8-63FEBFD6D977}" sibTransId="{2C9CAED6-B7AA-48CF-AF06-B24C1EFE9C7C}"/>
    <dgm:cxn modelId="{6C0008EA-4796-4322-BD0B-19A3A24B06E5}" srcId="{4D37DDA4-8D6A-423A-BF88-19E95089952F}" destId="{C038AD5C-A00F-48D1-9D49-AE5870C65539}" srcOrd="0" destOrd="0" parTransId="{A964EB38-82C0-4ED2-A3FC-80561CBAC18E}" sibTransId="{71BEAEA0-886C-4C6D-B811-8CDCBD507EA2}"/>
    <dgm:cxn modelId="{7E8E6752-2357-4009-8653-77E891DA47E4}" type="presOf" srcId="{51C9B38E-C911-4345-BBEE-B34F4D2E6A49}" destId="{00334F5E-4B52-4538-8B53-5AC152C22AFF}" srcOrd="0" destOrd="0" presId="urn:microsoft.com/office/officeart/2005/8/layout/hProcess4"/>
    <dgm:cxn modelId="{0C9D92A5-350F-412A-A32B-640242B305C3}" type="presOf" srcId="{D4592BCC-007C-4C14-8F16-6D782D5D9998}" destId="{A940BBC9-9C27-400B-AE9F-A6B14802CB12}" srcOrd="1" destOrd="1" presId="urn:microsoft.com/office/officeart/2005/8/layout/hProcess4"/>
    <dgm:cxn modelId="{100A9D14-A208-47D8-9F7E-79E0C5AE1674}" type="presOf" srcId="{B50EF056-E483-4F27-BF95-8AF94FFCCEEA}" destId="{26B7E905-965A-4B76-915B-6F6C6AC25465}" srcOrd="0" destOrd="1" presId="urn:microsoft.com/office/officeart/2005/8/layout/hProcess4"/>
    <dgm:cxn modelId="{F3F563BB-2BAC-4C58-9474-82FAE206D0C4}" type="presOf" srcId="{0874C677-2AAD-40A5-B944-5BF796882D76}" destId="{DB99730E-47EA-47E4-8655-DFAA17B22F33}" srcOrd="0" destOrd="3" presId="urn:microsoft.com/office/officeart/2005/8/layout/hProcess4"/>
    <dgm:cxn modelId="{99BA03B7-8A20-43E0-811E-6350EF9BA3CC}" type="presOf" srcId="{4D37DDA4-8D6A-423A-BF88-19E95089952F}" destId="{7588889C-9833-4048-87EF-E1565A7EC9F1}" srcOrd="0" destOrd="0" presId="urn:microsoft.com/office/officeart/2005/8/layout/hProcess4"/>
    <dgm:cxn modelId="{29AE55F4-A8C4-48F9-83B2-9C56EAF99FA0}" type="presOf" srcId="{D4592BCC-007C-4C14-8F16-6D782D5D9998}" destId="{4948F32C-9EB3-49B2-8FDD-D55DE1C522AF}" srcOrd="0" destOrd="1" presId="urn:microsoft.com/office/officeart/2005/8/layout/hProcess4"/>
    <dgm:cxn modelId="{AF8903C2-D672-447F-8E3B-FE3B0CDA3F73}" srcId="{854302C9-5182-46C7-934F-3D492B202461}" destId="{D4592BCC-007C-4C14-8F16-6D782D5D9998}" srcOrd="1" destOrd="0" parTransId="{5B3B049D-B76F-4FCE-A8DB-385E774B525B}" sibTransId="{80C7DC0B-066B-4963-BB1E-89DCCBD97D4F}"/>
    <dgm:cxn modelId="{23521A19-67CE-4D40-8566-F8393E77758C}" type="presOf" srcId="{FC989D21-9BFC-412B-A45F-BDB0B5F32020}" destId="{4948F32C-9EB3-49B2-8FDD-D55DE1C522AF}" srcOrd="0" destOrd="2" presId="urn:microsoft.com/office/officeart/2005/8/layout/hProcess4"/>
    <dgm:cxn modelId="{5C1CB25D-F67F-426C-8115-5D0B616237F3}" type="presParOf" srcId="{51BC1071-EF73-4DF6-9978-0AD16BD54B47}" destId="{EA35C5F8-E164-4838-9BF7-CC1743E1734C}" srcOrd="0" destOrd="0" presId="urn:microsoft.com/office/officeart/2005/8/layout/hProcess4"/>
    <dgm:cxn modelId="{E21ECF27-BE79-4A9F-A1D0-90C80CD88E07}" type="presParOf" srcId="{51BC1071-EF73-4DF6-9978-0AD16BD54B47}" destId="{EF7688F7-13E3-49B3-BBB6-06A6A66B5897}" srcOrd="1" destOrd="0" presId="urn:microsoft.com/office/officeart/2005/8/layout/hProcess4"/>
    <dgm:cxn modelId="{62EDB7C0-6289-4623-8C82-B7A6817F3153}" type="presParOf" srcId="{51BC1071-EF73-4DF6-9978-0AD16BD54B47}" destId="{A48D0C40-E0B2-4F59-B2C6-39D98BA1E72F}" srcOrd="2" destOrd="0" presId="urn:microsoft.com/office/officeart/2005/8/layout/hProcess4"/>
    <dgm:cxn modelId="{0430ABC3-2051-4EFF-9603-4A7578E5CB07}" type="presParOf" srcId="{A48D0C40-E0B2-4F59-B2C6-39D98BA1E72F}" destId="{7A7493C6-A7B2-4168-BB94-E429A490894D}" srcOrd="0" destOrd="0" presId="urn:microsoft.com/office/officeart/2005/8/layout/hProcess4"/>
    <dgm:cxn modelId="{07714D6E-A02E-45F8-A29B-8A27A93ABCA8}" type="presParOf" srcId="{7A7493C6-A7B2-4168-BB94-E429A490894D}" destId="{4CDB75FE-4515-4970-A792-63E6CD19B55D}" srcOrd="0" destOrd="0" presId="urn:microsoft.com/office/officeart/2005/8/layout/hProcess4"/>
    <dgm:cxn modelId="{8B079BF6-C22C-4D76-BDF3-A8386A6E8025}" type="presParOf" srcId="{7A7493C6-A7B2-4168-BB94-E429A490894D}" destId="{4948F32C-9EB3-49B2-8FDD-D55DE1C522AF}" srcOrd="1" destOrd="0" presId="urn:microsoft.com/office/officeart/2005/8/layout/hProcess4"/>
    <dgm:cxn modelId="{E463C3B5-F045-49C1-B788-03EC35E9DA7D}" type="presParOf" srcId="{7A7493C6-A7B2-4168-BB94-E429A490894D}" destId="{A940BBC9-9C27-400B-AE9F-A6B14802CB12}" srcOrd="2" destOrd="0" presId="urn:microsoft.com/office/officeart/2005/8/layout/hProcess4"/>
    <dgm:cxn modelId="{2CED98B4-F524-40B5-9326-1AC33BBCB14A}" type="presParOf" srcId="{7A7493C6-A7B2-4168-BB94-E429A490894D}" destId="{66176D20-66AE-4A7E-AF45-46EBBD7B0075}" srcOrd="3" destOrd="0" presId="urn:microsoft.com/office/officeart/2005/8/layout/hProcess4"/>
    <dgm:cxn modelId="{FD9ABE8F-E8F7-441E-A781-FC7D70D318C3}" type="presParOf" srcId="{7A7493C6-A7B2-4168-BB94-E429A490894D}" destId="{881913A7-7E4D-4494-9C3D-F53ADA467177}" srcOrd="4" destOrd="0" presId="urn:microsoft.com/office/officeart/2005/8/layout/hProcess4"/>
    <dgm:cxn modelId="{09D12624-A8CB-43D0-A112-E9F4B0F8800A}" type="presParOf" srcId="{A48D0C40-E0B2-4F59-B2C6-39D98BA1E72F}" destId="{00334F5E-4B52-4538-8B53-5AC152C22AFF}" srcOrd="1" destOrd="0" presId="urn:microsoft.com/office/officeart/2005/8/layout/hProcess4"/>
    <dgm:cxn modelId="{1D6C0A36-62ED-4F44-87B7-EE7D49C8FC99}" type="presParOf" srcId="{A48D0C40-E0B2-4F59-B2C6-39D98BA1E72F}" destId="{D3D2DF85-656B-45FC-BFEA-857A1167AB26}" srcOrd="2" destOrd="0" presId="urn:microsoft.com/office/officeart/2005/8/layout/hProcess4"/>
    <dgm:cxn modelId="{43C404C3-ABD9-45D9-93FF-02FD90874905}" type="presParOf" srcId="{D3D2DF85-656B-45FC-BFEA-857A1167AB26}" destId="{69F6A34A-7E8E-4FF8-A679-935B136EDBEF}" srcOrd="0" destOrd="0" presId="urn:microsoft.com/office/officeart/2005/8/layout/hProcess4"/>
    <dgm:cxn modelId="{FBF2EF21-247D-4D72-A278-7E03719AE23B}" type="presParOf" srcId="{D3D2DF85-656B-45FC-BFEA-857A1167AB26}" destId="{DB99730E-47EA-47E4-8655-DFAA17B22F33}" srcOrd="1" destOrd="0" presId="urn:microsoft.com/office/officeart/2005/8/layout/hProcess4"/>
    <dgm:cxn modelId="{02EA7499-8A4C-4DB3-A30A-4ADE6BB8845F}" type="presParOf" srcId="{D3D2DF85-656B-45FC-BFEA-857A1167AB26}" destId="{0CEF0912-A364-4DE4-84AE-B2E3D0A5B528}" srcOrd="2" destOrd="0" presId="urn:microsoft.com/office/officeart/2005/8/layout/hProcess4"/>
    <dgm:cxn modelId="{5F0FCCDF-A763-4B2D-AD3A-A731DBDEEAF3}" type="presParOf" srcId="{D3D2DF85-656B-45FC-BFEA-857A1167AB26}" destId="{3D5EAD35-5713-459F-B5AC-B47E7943CE8E}" srcOrd="3" destOrd="0" presId="urn:microsoft.com/office/officeart/2005/8/layout/hProcess4"/>
    <dgm:cxn modelId="{D3B1DC48-29A5-46B3-AEAA-5719DC49F041}" type="presParOf" srcId="{D3D2DF85-656B-45FC-BFEA-857A1167AB26}" destId="{92CB2F74-C3C4-47DC-A84D-FCAD5415549C}" srcOrd="4" destOrd="0" presId="urn:microsoft.com/office/officeart/2005/8/layout/hProcess4"/>
    <dgm:cxn modelId="{540C4C06-E9E6-4F54-9D6A-734BF54ECBFD}" type="presParOf" srcId="{A48D0C40-E0B2-4F59-B2C6-39D98BA1E72F}" destId="{653BD61F-BEC3-49E5-A5A2-C53FFC878E3C}" srcOrd="3" destOrd="0" presId="urn:microsoft.com/office/officeart/2005/8/layout/hProcess4"/>
    <dgm:cxn modelId="{1BCFD40B-7B95-4A78-B621-817B688298E2}" type="presParOf" srcId="{A48D0C40-E0B2-4F59-B2C6-39D98BA1E72F}" destId="{6147C477-1767-46D3-9B4A-84CBB4021D37}" srcOrd="4" destOrd="0" presId="urn:microsoft.com/office/officeart/2005/8/layout/hProcess4"/>
    <dgm:cxn modelId="{8C940977-816E-4B35-997C-533861F596BA}" type="presParOf" srcId="{6147C477-1767-46D3-9B4A-84CBB4021D37}" destId="{0D90718C-697A-4289-88A0-43DFAD61D4A4}" srcOrd="0" destOrd="0" presId="urn:microsoft.com/office/officeart/2005/8/layout/hProcess4"/>
    <dgm:cxn modelId="{D4BBA779-69B3-4FEB-9616-6F70F42EDA0E}" type="presParOf" srcId="{6147C477-1767-46D3-9B4A-84CBB4021D37}" destId="{26B7E905-965A-4B76-915B-6F6C6AC25465}" srcOrd="1" destOrd="0" presId="urn:microsoft.com/office/officeart/2005/8/layout/hProcess4"/>
    <dgm:cxn modelId="{BDC2B420-C24A-4A18-9DF0-0FC1EE8E0FFD}" type="presParOf" srcId="{6147C477-1767-46D3-9B4A-84CBB4021D37}" destId="{6137B469-4712-4293-94CC-959123BA9D16}" srcOrd="2" destOrd="0" presId="urn:microsoft.com/office/officeart/2005/8/layout/hProcess4"/>
    <dgm:cxn modelId="{5A33C644-2C3F-418A-83FC-1A20A3A8825B}" type="presParOf" srcId="{6147C477-1767-46D3-9B4A-84CBB4021D37}" destId="{7588889C-9833-4048-87EF-E1565A7EC9F1}" srcOrd="3" destOrd="0" presId="urn:microsoft.com/office/officeart/2005/8/layout/hProcess4"/>
    <dgm:cxn modelId="{F8867050-6F9A-4104-BC06-B9DB690E8F54}"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81D2F654-599B-4F71-8542-411DA5F34400}" type="datetimeFigureOut">
              <a:rPr lang="en-US"/>
              <a:pPr>
                <a:defRPr/>
              </a:pPr>
              <a:t>9/25/2012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5A37FCE-F376-477B-808F-1A9C2A2D18C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www.independentcurriculum.org/index.php/icg/schools/academy_at_charlemont/"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2:15-2:30</a:t>
            </a:r>
          </a:p>
          <a:p>
            <a:r>
              <a:rPr lang="en-US" sz="1600" dirty="0" smtClean="0"/>
              <a:t>James gives directions.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a:t>
            </a:r>
            <a:r>
              <a:rPr lang="en-US" sz="1600" baseline="0" dirty="0" smtClean="0"/>
              <a:t> 2:40- 2:42</a:t>
            </a:r>
          </a:p>
          <a:p>
            <a:r>
              <a:rPr lang="en-US" sz="1600" baseline="0" dirty="0" smtClean="0"/>
              <a:t>Who is using FALs in Georgia? </a:t>
            </a:r>
          </a:p>
          <a:p>
            <a:r>
              <a:rPr lang="en-US" sz="1600" baseline="0" dirty="0" smtClean="0"/>
              <a:t>Who is providing the training? </a:t>
            </a:r>
          </a:p>
          <a:p>
            <a:endParaRPr lang="en-US" sz="1600" baseline="0" dirty="0" smtClean="0"/>
          </a:p>
          <a:p>
            <a:r>
              <a:rPr lang="en-US" sz="1600" baseline="0" dirty="0" smtClean="0"/>
              <a:t>Info about Vicki, Ann Shannon &amp; cohort one</a:t>
            </a:r>
          </a:p>
          <a:p>
            <a:r>
              <a:rPr lang="en-US" sz="1600" baseline="0" dirty="0" smtClean="0"/>
              <a:t>Info about Vicki/RESAs &amp; cohort two</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Let’s listen to what an involved participant</a:t>
            </a:r>
            <a:r>
              <a:rPr lang="en-US" sz="1600" baseline="0" dirty="0" smtClean="0"/>
              <a:t> in Cohort one has to say. </a:t>
            </a:r>
          </a:p>
          <a:p>
            <a:r>
              <a:rPr lang="en-US" sz="1600" baseline="0" dirty="0" smtClean="0"/>
              <a:t>Any volunteers?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a:t>
            </a:r>
            <a:r>
              <a:rPr lang="en-US" sz="1600" baseline="0" dirty="0" smtClean="0"/>
              <a:t> 2:43-2:47</a:t>
            </a:r>
          </a:p>
          <a:p>
            <a:r>
              <a:rPr lang="en-US" sz="1600" baseline="0" dirty="0" smtClean="0"/>
              <a:t>Who has an elevator speech they’d be willing to share about FALs? 2 minutes, tops.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2:47-2:48</a:t>
            </a:r>
          </a:p>
          <a:p>
            <a:r>
              <a:rPr lang="en-US" sz="1600" dirty="0" smtClean="0"/>
              <a:t>So, let’s think about what we know about brain</a:t>
            </a:r>
            <a:r>
              <a:rPr lang="en-US" sz="1600" baseline="0" dirty="0" smtClean="0"/>
              <a:t> research, and what Sir Ken Robinson had to say about teachers as gardeners. How can we create conditions under which student understanding is optimized, and teachers can provide optimal conditions for growth? Here’s what the research says about our brains. Interesting, and obvious once you think about it. Problem solving developed as a survival mechanism.</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2:49</a:t>
            </a:r>
          </a:p>
          <a:p>
            <a:r>
              <a:rPr lang="en-US" sz="1600" dirty="0" smtClean="0"/>
              <a:t>Turtle - We certainly</a:t>
            </a:r>
            <a:r>
              <a:rPr lang="en-US" sz="1600" baseline="0" dirty="0" smtClean="0"/>
              <a:t> know what doesn’t work when it comes to effective mathematics teaching and learning…</a:t>
            </a:r>
          </a:p>
          <a:p>
            <a:r>
              <a:rPr lang="en-US" sz="1600" baseline="0" dirty="0" smtClean="0"/>
              <a:t>Because what doesn’t work hasn’t worked for decades. We’ve been guilty of much of the following for years, with lip service paid to actually changing practice to reflect current research.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Monkey see, monkey</a:t>
            </a:r>
            <a:r>
              <a:rPr lang="en-US" sz="1600" baseline="0" dirty="0" smtClean="0"/>
              <a:t> do. Teacher shows you, you practice. </a:t>
            </a:r>
          </a:p>
          <a:p>
            <a:r>
              <a:rPr lang="en-US" sz="1600" baseline="0" dirty="0" smtClean="0"/>
              <a:t>This is the layout of many traditional lessons. Makes for surface recall at best, with no understanding of why this process works, so no transferability to novel situations or variations on a theme. Leads to inflexible application.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1828800"/>
          </a:xfrm>
        </p:spPr>
      </p:sp>
      <p:sp>
        <p:nvSpPr>
          <p:cNvPr id="3" name="Notes Placeholder 2"/>
          <p:cNvSpPr>
            <a:spLocks noGrp="1"/>
          </p:cNvSpPr>
          <p:nvPr>
            <p:ph type="body" idx="1"/>
          </p:nvPr>
        </p:nvSpPr>
        <p:spPr>
          <a:xfrm>
            <a:off x="381000" y="2667000"/>
            <a:ext cx="6172200" cy="5791200"/>
          </a:xfrm>
        </p:spPr>
        <p:txBody>
          <a:bodyPr>
            <a:noAutofit/>
          </a:bodyPr>
          <a:lstStyle/>
          <a:p>
            <a:r>
              <a:rPr lang="en-US" sz="1600" dirty="0" smtClean="0"/>
              <a:t>Turtle - Spoon feeding- Teacher</a:t>
            </a:r>
            <a:r>
              <a:rPr lang="en-US" sz="1600" baseline="0" dirty="0" smtClean="0"/>
              <a:t> breaks everything down into steps/processes/tricks so students can do the math without necessarily  understanding how it works. Invert and multiply anyone? Learning a traditional algorithm means learning not only how to execute it with several examples, but also being able to explain its mathematical significance and prove that its various steps produce a correct answer. Understanding algorithms is also central to developing computational fluency. Being able to compute fluently includes making smart choices about which tools to use and when. The subtraction algorithm works for determining change amounts- Let’s say you have a tab of 3.98, and you have a 5 dollar bill to pay with. How much change will you get back? You can stack it up, and borrow, which is exactly what rote learners do, or you can think, $3.98 is two cents away from $4.00, so $1.02. Easy </a:t>
            </a:r>
            <a:r>
              <a:rPr lang="en-US" sz="1600" baseline="0" dirty="0" err="1" smtClean="0"/>
              <a:t>peasy</a:t>
            </a:r>
            <a:r>
              <a:rPr lang="en-US" sz="1600" baseline="0" dirty="0" smtClean="0"/>
              <a:t>. Now if I have to talk about this, all the better, because I’m learning  how others might solve the same problem.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smtClean="0"/>
              <a:t>Turtle - Teachers</a:t>
            </a:r>
            <a:r>
              <a:rPr lang="en-US" sz="1600" baseline="0" dirty="0" smtClean="0"/>
              <a:t> do all the work, explaining beautifully, while students sit passively during the lecture, with no guarantee  of understanding. As a matter of fact, often the only measure of understanding is a multiple choice test at the end of a series of lessons on a topic. Gee, I hope its my lucky day! Let’s remember, learning is not a passive activity. Students learn about mathematical topics best through solving meaningful, contextual problems, and through collaborative mathematical discussions. </a:t>
            </a: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Brains</a:t>
            </a:r>
            <a:r>
              <a:rPr lang="en-US" sz="1600" baseline="0" dirty="0" smtClean="0"/>
              <a:t> work better when they are actively engaged. Aren’t we in the business of growing brains? </a:t>
            </a:r>
          </a:p>
          <a:p>
            <a:r>
              <a:rPr lang="en-US" sz="1600" i="1" baseline="0" dirty="0" smtClean="0"/>
              <a:t>If you hear</a:t>
            </a:r>
            <a:r>
              <a:rPr lang="en-US" sz="1600" baseline="0" dirty="0" smtClean="0"/>
              <a:t>  a bit of info- 3 days later you’ll remember 10%</a:t>
            </a:r>
          </a:p>
          <a:p>
            <a:r>
              <a:rPr lang="en-US" sz="1600" baseline="0" dirty="0" smtClean="0"/>
              <a:t>If you are engaged visually and emotionally during learning- what you recall jumps to 65%</a:t>
            </a:r>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Do we really want</a:t>
            </a:r>
            <a:r>
              <a:rPr lang="en-US" sz="1600" baseline="0" dirty="0" smtClean="0"/>
              <a:t> to put all of our eggs in the wrong basket?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a:t>
            </a:r>
            <a:r>
              <a:rPr lang="en-US" sz="1600" baseline="0" dirty="0" smtClean="0"/>
              <a:t>Let’s look at some moves that must be made-  a research-based techniques for mathematics learning and teaching. Much more engaging for teachers and students!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FALs</a:t>
            </a:r>
            <a:r>
              <a:rPr lang="en-US" sz="1600" baseline="0" dirty="0" smtClean="0"/>
              <a:t> </a:t>
            </a:r>
            <a:r>
              <a:rPr lang="en-US" sz="1600" dirty="0" smtClean="0"/>
              <a:t>create</a:t>
            </a:r>
            <a:r>
              <a:rPr lang="en-US" sz="1600" baseline="0" dirty="0" smtClean="0"/>
              <a:t> the conditions for a shift from passive to active learning.</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 And from a transmission view</a:t>
            </a:r>
            <a:r>
              <a:rPr lang="en-US" sz="1600" baseline="0" dirty="0" smtClean="0"/>
              <a:t> of teaching to a challenging view of learning. </a:t>
            </a:r>
          </a:p>
          <a:p>
            <a:r>
              <a:rPr lang="en-US" sz="1600" baseline="0" dirty="0" smtClean="0"/>
              <a:t>Transmission- I do, we do, you do. </a:t>
            </a:r>
          </a:p>
          <a:p>
            <a:r>
              <a:rPr lang="en-US" sz="1600" baseline="0" dirty="0" smtClean="0"/>
              <a:t>Challenging- Opening with a problematic mathematical situation which creates cognitive distress and reveals misconceptions,  followed by students and teachers making sense of the math together, and ending with a plenary discussion which pulls the mathematical ideas together and coherently articulates them. Add an ungraded pre and post test and you’ve got a FAL. You’ve also got one of the most effective teaching methods known, which has been used to great effect internationally.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228600"/>
            <a:ext cx="4572000" cy="990600"/>
          </a:xfrm>
        </p:spPr>
      </p:sp>
      <p:sp>
        <p:nvSpPr>
          <p:cNvPr id="3" name="Notes Placeholder 2"/>
          <p:cNvSpPr>
            <a:spLocks noGrp="1"/>
          </p:cNvSpPr>
          <p:nvPr>
            <p:ph type="body" idx="1"/>
          </p:nvPr>
        </p:nvSpPr>
        <p:spPr>
          <a:xfrm>
            <a:off x="304800" y="1371600"/>
            <a:ext cx="6324600" cy="7086600"/>
          </a:xfrm>
        </p:spPr>
        <p:txBody>
          <a:bodyPr>
            <a:normAutofit/>
          </a:bodyPr>
          <a:lstStyle/>
          <a:p>
            <a:r>
              <a:rPr lang="en-US" sz="1600" baseline="0" dirty="0" smtClean="0"/>
              <a:t>Brooke- So- what is the structure of a FAL? This is the FAL structure. </a:t>
            </a:r>
          </a:p>
          <a:p>
            <a:r>
              <a:rPr lang="en-US" sz="1600" baseline="0" dirty="0" smtClean="0"/>
              <a:t>Part one is the pre assessment. In a way, you’ve already experienced part one. You took a pre-assessment about FALs. </a:t>
            </a:r>
          </a:p>
          <a:p>
            <a:r>
              <a:rPr lang="en-US" sz="1600" baseline="0" dirty="0" smtClean="0"/>
              <a:t>In the normal FAL setting, as teachers, we would take your pre-assessments, look them over, and have our fingers on the pulse of your understanding and misunderstanding. In a perfect world, you would have taken this assessment yesterday, emailed your responses, and we would have stayed up all night compiling the data. Due to our setting today, and the fact that we didn’t know in advance who might decide to show up, we are engaging in bad practice, and blindly forging ahead.  </a:t>
            </a:r>
          </a:p>
          <a:p>
            <a:r>
              <a:rPr lang="en-US" sz="1600" baseline="0" dirty="0" smtClean="0"/>
              <a:t>The next part of the FAL is the collaborative task. During this learning task, instruction occurs in a way that may seem unfamiliar. Students are immersed in a problematic mathematical situation, and must collaboratively make sense of it, instead of the teacher explaining how to do the math. This part of the task is rich with discussion, feedback, and explanation on the part of students and teachers. </a:t>
            </a:r>
          </a:p>
          <a:p>
            <a:r>
              <a:rPr lang="en-US" sz="1600" baseline="0" dirty="0" smtClean="0"/>
              <a:t>Finally, the students take a post assessment. The post assessment is the same one that they took at the beginning. Now students have a much better understanding of the math, and teachers have a much better understanding of the students. Learning moves forward on a solid footing. </a:t>
            </a:r>
          </a:p>
          <a:p>
            <a:r>
              <a:rPr lang="en-US" sz="1600" baseline="0" dirty="0" smtClean="0"/>
              <a:t>What I’ve doing here is framing the FAL. You, as students, now know the structure of what you are about to experience. In other words, you have an idea of the big picture. Teachers do this with students before every FAL. </a:t>
            </a:r>
          </a:p>
          <a:p>
            <a:r>
              <a:rPr lang="en-US" sz="1600" baseline="0" dirty="0" smtClean="0"/>
              <a:t>Let’s continue with a real mathematics FAL now, so you can see how it feels to FAL…</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1371600"/>
          </a:xfrm>
        </p:spPr>
      </p:sp>
      <p:sp>
        <p:nvSpPr>
          <p:cNvPr id="3" name="Notes Placeholder 2"/>
          <p:cNvSpPr>
            <a:spLocks noGrp="1"/>
          </p:cNvSpPr>
          <p:nvPr>
            <p:ph type="body" idx="1"/>
          </p:nvPr>
        </p:nvSpPr>
        <p:spPr>
          <a:xfrm>
            <a:off x="304800" y="2209800"/>
            <a:ext cx="6400800" cy="6248400"/>
          </a:xfrm>
        </p:spPr>
        <p:txBody>
          <a:bodyPr>
            <a:normAutofit/>
          </a:bodyPr>
          <a:lstStyle/>
          <a:p>
            <a:r>
              <a:rPr lang="en-US" sz="1600" baseline="0" dirty="0" smtClean="0"/>
              <a:t>James- This is your </a:t>
            </a:r>
            <a:r>
              <a:rPr lang="en-US" sz="1600" baseline="0" dirty="0" err="1" smtClean="0"/>
              <a:t>preassessment</a:t>
            </a:r>
            <a:r>
              <a:rPr lang="en-US" sz="1600" baseline="0" dirty="0" smtClean="0"/>
              <a:t>. A teacher would use the pre-assessment to determine misconceptions students might have about probability. </a:t>
            </a:r>
          </a:p>
          <a:p>
            <a:r>
              <a:rPr lang="en-US" sz="1600" baseline="0" dirty="0" smtClean="0"/>
              <a:t>Here are your directions- </a:t>
            </a:r>
          </a:p>
          <a:p>
            <a:r>
              <a:rPr lang="en-US" sz="1600" baseline="0" dirty="0" smtClean="0"/>
              <a:t>Read through each statement and make sure you understand it.</a:t>
            </a:r>
          </a:p>
          <a:p>
            <a:r>
              <a:rPr lang="en-US" sz="1600" baseline="0" dirty="0" smtClean="0"/>
              <a:t>Try to answer each question as carefully as you can. </a:t>
            </a:r>
          </a:p>
          <a:p>
            <a:r>
              <a:rPr lang="en-US" sz="1600" baseline="0" dirty="0" smtClean="0"/>
              <a:t>Show all your work so that we can understand your reasoning. </a:t>
            </a:r>
          </a:p>
          <a:p>
            <a:endParaRPr lang="en-US" sz="1600" baseline="0" dirty="0" smtClean="0"/>
          </a:p>
          <a:p>
            <a:r>
              <a:rPr lang="en-US" sz="1600" baseline="0" dirty="0" smtClean="0"/>
              <a:t>You shouldn’t worry too much if you don’t understand or can’t do everything, because in the next lesson you will engage in a similar task which should help. By the end of the next lesson, you should be able to answer questions such as these confidently. That is the goal of this lesson. (again, I’m framing the FAL for the students)</a:t>
            </a:r>
          </a:p>
          <a:p>
            <a:endParaRPr lang="en-US" sz="1600" baseline="0" dirty="0" smtClean="0"/>
          </a:p>
          <a:p>
            <a:r>
              <a:rPr lang="en-US" sz="1600" dirty="0" smtClean="0"/>
              <a:t>Work on this independently</a:t>
            </a:r>
            <a:r>
              <a:rPr lang="en-US" sz="1600" baseline="0" dirty="0" smtClean="0"/>
              <a:t>. </a:t>
            </a:r>
          </a:p>
          <a:p>
            <a:r>
              <a:rPr lang="en-US" sz="1600" baseline="0" dirty="0" smtClean="0"/>
              <a:t>Once you are done, we will work on a probability task in collaborative groups. </a:t>
            </a:r>
          </a:p>
          <a:p>
            <a:r>
              <a:rPr lang="en-US" sz="1600" baseline="0" dirty="0" smtClean="0"/>
              <a:t>We are starting the timer now.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2:30-2:34 </a:t>
            </a:r>
          </a:p>
          <a:p>
            <a:r>
              <a:rPr lang="en-US" sz="1600" dirty="0" smtClean="0"/>
              <a:t>Turtle - What’s the takeaway</a:t>
            </a:r>
            <a:r>
              <a:rPr lang="en-US" sz="1600" baseline="0" dirty="0" smtClean="0"/>
              <a:t> here? A teacher</a:t>
            </a:r>
            <a:r>
              <a:rPr lang="en-US" sz="1600" dirty="0" smtClean="0"/>
              <a:t> cannot create learning, any more</a:t>
            </a:r>
            <a:r>
              <a:rPr lang="en-US" sz="1600" baseline="0" dirty="0" smtClean="0"/>
              <a:t> than a gardener can create a plant. Teachers can only provide the conditions in which learning can take place.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Turtle</a:t>
            </a:r>
            <a:r>
              <a:rPr lang="en-US" sz="1600" dirty="0" smtClean="0"/>
              <a:t> - </a:t>
            </a:r>
            <a:r>
              <a:rPr lang="en-US" sz="1600" baseline="0" dirty="0" smtClean="0"/>
              <a:t>You’ve just done the pre-assessment. This would occur after some learning has already taken place about probability. The teacher gives the pre-assessment in order to find out what you know, what you don’t know, and where misconceptions might lie.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990600"/>
          </a:xfrm>
        </p:spPr>
      </p:sp>
      <p:sp>
        <p:nvSpPr>
          <p:cNvPr id="3" name="Notes Placeholder 2"/>
          <p:cNvSpPr>
            <a:spLocks noGrp="1"/>
          </p:cNvSpPr>
          <p:nvPr>
            <p:ph type="body" idx="1"/>
          </p:nvPr>
        </p:nvSpPr>
        <p:spPr>
          <a:xfrm>
            <a:off x="381000" y="1828800"/>
            <a:ext cx="6248400" cy="6629400"/>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smtClean="0"/>
              <a:t>Turtle-</a:t>
            </a:r>
            <a:r>
              <a:rPr lang="en-US" sz="1600" baseline="0" dirty="0" smtClean="0"/>
              <a:t> Remember, in the FAL setting, we would have looked at the pre-assessment, which is not graded, by the way (an interesting point, and worth an entire session on its own), and would have prepared feedback questions for use during this task based on their observations of student responses. Student difficulties would be summarized in a series of questions. Due to the constraints of this venue, we will be using pre-prepared feedback questions when you work on the task. </a:t>
            </a:r>
            <a:endParaRPr lang="en-US" sz="1600" dirty="0" smtClean="0"/>
          </a:p>
          <a:p>
            <a:r>
              <a:rPr lang="en-US" sz="1600" dirty="0" smtClean="0"/>
              <a:t>These are the suggested questions provided</a:t>
            </a:r>
            <a:r>
              <a:rPr lang="en-US" sz="1600" baseline="0" dirty="0" smtClean="0"/>
              <a:t> with this FAL. </a:t>
            </a:r>
          </a:p>
          <a:p>
            <a:endParaRPr lang="en-US" sz="1600" baseline="0" dirty="0" smtClean="0"/>
          </a:p>
          <a:p>
            <a:r>
              <a:rPr lang="en-US" sz="1600" baseline="0" dirty="0" smtClean="0"/>
              <a:t>Why no scoring- in a nutshell: research shows this will be counterproductive, as it will encourage students to compare their scores, and will distract their attention from what they can do to improve their mathematics. We want students to realize that the outcome or goal of school is getting smarter, not getting grades. </a:t>
            </a:r>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600" baseline="0" dirty="0" smtClean="0"/>
              <a:t>Turtle-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dirty="0" smtClean="0"/>
              <a:t>Meta-goggles.</a:t>
            </a:r>
            <a:r>
              <a:rPr lang="en-US" sz="1600" baseline="0" dirty="0" smtClean="0"/>
              <a:t> When we ask you to put on your meta-goggles, we want you to think about what you are thinking and experiencing while engaged in the problem-solving task. </a:t>
            </a:r>
            <a:endParaRPr lang="en-US" sz="160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600"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600" baseline="0" dirty="0" smtClean="0"/>
              <a:t>These are two elements, effective questioning and cooperative small groups, associated with growth in student understanding and engagement. We want you to think about whether or not FALs encourage and allow for teacher inclusion of these elements while you engage in the problem solving task.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 Your task is to decide</a:t>
            </a:r>
            <a:r>
              <a:rPr lang="en-US" sz="1600" baseline="0" dirty="0" smtClean="0"/>
              <a:t> if the statement is true. Once you have made a decision you will need to be able to convince me, so work together to convince each other.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a:t>
            </a:r>
            <a:r>
              <a:rPr lang="en-US" sz="1600" baseline="0" dirty="0" smtClean="0"/>
              <a:t> 2:34-2:36</a:t>
            </a:r>
          </a:p>
          <a:p>
            <a:r>
              <a:rPr lang="en-US" sz="1600" baseline="0" dirty="0" smtClean="0"/>
              <a:t>Welcome, intro, why are we here? </a:t>
            </a:r>
          </a:p>
          <a:p>
            <a:endParaRPr lang="en-US" sz="1600" baseline="0" dirty="0" smtClean="0"/>
          </a:p>
          <a:p>
            <a:r>
              <a:rPr lang="en-US" sz="1600" baseline="0" dirty="0" smtClean="0"/>
              <a:t>We want you to leave being able to answer the essential questions, “Why Should Our Teachers be Using Formative Assessment Lessons?”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 Let’s connect</a:t>
            </a:r>
            <a:r>
              <a:rPr lang="en-US" sz="1600" baseline="0" dirty="0" smtClean="0"/>
              <a:t> some dots- What did you decide? Do you agree or disagree? </a:t>
            </a:r>
          </a:p>
          <a:p>
            <a:r>
              <a:rPr lang="en-US" sz="1600" baseline="0" dirty="0" smtClean="0"/>
              <a:t>Can you explain your answer? Can you think of a simple experiment that could simulate the statement? </a:t>
            </a:r>
          </a:p>
          <a:p>
            <a:r>
              <a:rPr lang="en-US" sz="1600" baseline="0" dirty="0" smtClean="0"/>
              <a:t>This task highlights the simple misconception that students often think the results of random selection are dependent on numbers rather than ratios.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Turtle- You’ve just completed the introductory part of the collaborative task . You are encouraging discussion and allowing students the luxury of thinking without pressure. Pressure inhibits mathematics. Faster isn’t necessarily smarter. Sharing of explanations and discussion of explanations allows for multiple solution paths, clarification of erroneous thinking, emotional engagement, visual demonstrations, flexible application of previous understanding.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 New set of lenses in our goggles. This</a:t>
            </a:r>
            <a:r>
              <a:rPr lang="en-US" sz="1600" baseline="0" dirty="0" smtClean="0"/>
              <a:t> time, let’s look for these as we engage in the next portion of the FAL.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a:t>
            </a:r>
            <a:r>
              <a:rPr lang="en-US" sz="1600" baseline="0" dirty="0" smtClean="0"/>
              <a:t> Bring your timer, James. U</a:t>
            </a:r>
            <a:r>
              <a:rPr lang="en-US" sz="1600" dirty="0" smtClean="0"/>
              <a:t>se</a:t>
            </a:r>
            <a:r>
              <a:rPr lang="en-US" sz="1600" baseline="0" dirty="0" smtClean="0"/>
              <a:t> a manual timer for this- 5 minutes</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Turtle - The section of the FAL you just experienced is a continuation of the task. During this collaborative activity, students are expected to make sense of the math, be able to explain their reasoning, and defend their thinking. We are also beginning to solidify some mathematical truths, and determine efficient processes. (all within the context of the mathematical task at hand). And, again, suggested questions to provoke cognitive dissonance are provided in the FAL.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a:t>
            </a:r>
            <a:r>
              <a:rPr lang="en-US" sz="1600" baseline="0" dirty="0" smtClean="0"/>
              <a:t> </a:t>
            </a:r>
            <a:r>
              <a:rPr lang="en-US" sz="1600" dirty="0" smtClean="0"/>
              <a:t>New lenses- watch and</a:t>
            </a:r>
            <a:r>
              <a:rPr lang="en-US" sz="1600" baseline="0" dirty="0" smtClean="0"/>
              <a:t> think about this.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Brooke- 2:36- 2:40 </a:t>
            </a:r>
          </a:p>
          <a:p>
            <a:r>
              <a:rPr lang="en-US" sz="1600" dirty="0" smtClean="0"/>
              <a:t>Let’s start by taking a look</a:t>
            </a:r>
            <a:r>
              <a:rPr lang="en-US" sz="1600" baseline="0" dirty="0" smtClean="0"/>
              <a:t> at a few statements about education and learning. As we look at the next 4 slides, discuss with your neighbors whether you believe these statements to be true or false.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UK teacher and</a:t>
            </a:r>
            <a:r>
              <a:rPr lang="en-US" sz="1600" baseline="0" dirty="0" smtClean="0"/>
              <a:t> students discuss this FAL</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Turtle-</a:t>
            </a:r>
            <a:r>
              <a:rPr lang="en-US" sz="1600" baseline="0" dirty="0" smtClean="0"/>
              <a:t> </a:t>
            </a:r>
            <a:r>
              <a:rPr lang="en-US" sz="1600" dirty="0" smtClean="0"/>
              <a:t>So now you’ve gone through most</a:t>
            </a:r>
            <a:r>
              <a:rPr lang="en-US" sz="1600" baseline="0" dirty="0" smtClean="0"/>
              <a:t> of a FAL, in a very cursory fashion. You’ve done the pre-assessment, you’ve participated in a whole class discussion and a collaborative task designed to unearth and create cognitive dissonance around misconceptions. You’ve seen a bit of a plenary discussion where student understanding is consolidated. Now, as a student, you would retake your pre-assessment. This would complete the cycle, and allow you to see what you’ve learned, how you’ve gotten smarter. As a teacher, this informs you of the same: student growth. </a:t>
            </a:r>
          </a:p>
          <a:p>
            <a:endParaRPr lang="en-US" sz="1600" baseline="0" dirty="0" smtClean="0"/>
          </a:p>
          <a:p>
            <a:r>
              <a:rPr lang="en-US" sz="1600" baseline="0" dirty="0" smtClean="0"/>
              <a:t>So, let’s do a post assessment- but instead of the one associated with this FAL, we are going to revisit our T/F about education and learning.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let’s revisit</a:t>
            </a:r>
            <a:r>
              <a:rPr lang="en-US" sz="1600" baseline="0" dirty="0" smtClean="0"/>
              <a:t> our T/F questions. Let’s talk about each statement, and discuss some possible misconceptions.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228600"/>
            <a:ext cx="4572000" cy="685800"/>
          </a:xfrm>
        </p:spPr>
      </p:sp>
      <p:sp>
        <p:nvSpPr>
          <p:cNvPr id="3" name="Notes Placeholder 2"/>
          <p:cNvSpPr>
            <a:spLocks noGrp="1"/>
          </p:cNvSpPr>
          <p:nvPr>
            <p:ph type="body" idx="1"/>
          </p:nvPr>
        </p:nvSpPr>
        <p:spPr>
          <a:xfrm>
            <a:off x="457200" y="1066800"/>
            <a:ext cx="6096000" cy="7391400"/>
          </a:xfrm>
        </p:spPr>
        <p:txBody>
          <a:bodyPr>
            <a:normAutofit fontScale="92500" lnSpcReduction="10000"/>
          </a:bodyPr>
          <a:lstStyle/>
          <a:p>
            <a:pPr marL="0" indent="0">
              <a:spcBef>
                <a:spcPts val="0"/>
              </a:spcBef>
              <a:buNone/>
            </a:pPr>
            <a:r>
              <a:rPr lang="en-US" sz="1600" b="1" dirty="0" smtClean="0"/>
              <a:t>Basic facts come before deep learning</a:t>
            </a:r>
            <a:r>
              <a:rPr lang="en-US" sz="1600" dirty="0" smtClean="0"/>
              <a:t> . </a:t>
            </a:r>
          </a:p>
          <a:p>
            <a:pPr marL="0" indent="0">
              <a:spcBef>
                <a:spcPts val="0"/>
              </a:spcBef>
              <a:buNone/>
            </a:pPr>
            <a:r>
              <a:rPr lang="en-US" sz="1600" dirty="0" smtClean="0"/>
              <a:t>This one translates roughly as, “Students must do the boring stuff before they can do the interesting stuff.” Or, “Students must memorize before they can be allowed to think.” In truth, students are most likely to achieve long-term mastery of basic facts in the context of engaging, student-directed learning. There are 42 notes in “Twinkle, Twinkle, Little Star,” and most readers will be able to recite them from memory, in order. Assuming eight possibilities for each note, that’s quite a feat. Perhaps more remarkable is the fact that ten years from now, everyone will still be able to recall the 42 notes without any study. The music provides a mental framework for remembering and the notes form a meaningful whole.  Suppose people studied the notes without the music – as disconnected bits of information. Some people would remember more than others, but no one would recall the notes for long. The key to long term mastery is a context</a:t>
            </a:r>
            <a:r>
              <a:rPr lang="en-US" sz="1600" baseline="0" dirty="0" smtClean="0"/>
              <a:t> in </a:t>
            </a:r>
            <a:r>
              <a:rPr lang="en-US" sz="1600" dirty="0" smtClean="0"/>
              <a:t>which facts become part of a web of meaning that the brain constructs.</a:t>
            </a:r>
          </a:p>
          <a:p>
            <a:pPr marL="0" indent="0">
              <a:spcBef>
                <a:spcPts val="0"/>
              </a:spcBef>
              <a:buNone/>
            </a:pPr>
            <a:endParaRPr lang="en-US" sz="1600" dirty="0" smtClean="0"/>
          </a:p>
          <a:p>
            <a:pPr marL="0" indent="0">
              <a:spcBef>
                <a:spcPts val="0"/>
              </a:spcBef>
              <a:buNone/>
            </a:pPr>
            <a:r>
              <a:rPr lang="en-US" sz="1600" b="1" dirty="0" smtClean="0"/>
              <a:t>Rigorous education means a teacher talking</a:t>
            </a:r>
            <a:r>
              <a:rPr lang="en-US" sz="1600" dirty="0" smtClean="0"/>
              <a:t> .</a:t>
            </a:r>
          </a:p>
          <a:p>
            <a:pPr marL="0" indent="0">
              <a:spcBef>
                <a:spcPts val="0"/>
              </a:spcBef>
              <a:buNone/>
            </a:pPr>
            <a:r>
              <a:rPr lang="en-US" sz="1600" dirty="0" smtClean="0"/>
              <a:t>Young people must figure things out on their own.  In the same way a parent can’t make children see</a:t>
            </a:r>
            <a:r>
              <a:rPr lang="en-US" sz="1600" baseline="0" dirty="0" smtClean="0"/>
              <a:t> things from their perspective</a:t>
            </a:r>
            <a:r>
              <a:rPr lang="en-US" sz="1600" dirty="0" smtClean="0"/>
              <a:t>, a teacher can’t make a student see a connection between, say, multiplication</a:t>
            </a:r>
            <a:r>
              <a:rPr lang="en-US" sz="1600" baseline="0" dirty="0" smtClean="0"/>
              <a:t> </a:t>
            </a:r>
            <a:r>
              <a:rPr lang="en-US" sz="1600" dirty="0" smtClean="0"/>
              <a:t>and algebraic thinking. In order to do so, the student’s brain must literally rewire itself to create new pathways between its neurons. If the student’s brain creates knowledge, it follows that the more learners can control the learning, the more connections they can make. Teachers have knowledge to impart, but durable learning is more likely when students talk, create, and integrate knowledge into meaningful projects. The art of a teacher is to construct ways for students to discover. </a:t>
            </a:r>
          </a:p>
          <a:p>
            <a:endParaRPr lang="en-US" sz="1600" dirty="0" smtClean="0"/>
          </a:p>
          <a:p>
            <a:pPr marL="0" indent="0">
              <a:spcBef>
                <a:spcPts val="0"/>
              </a:spcBef>
              <a:buNone/>
            </a:pPr>
            <a:r>
              <a:rPr lang="en-US" sz="1600" b="1" dirty="0" smtClean="0"/>
              <a:t>Covering it means teaching it</a:t>
            </a:r>
            <a:r>
              <a:rPr lang="en-US" sz="1600" dirty="0" smtClean="0"/>
              <a:t> .</a:t>
            </a:r>
          </a:p>
          <a:p>
            <a:pPr marL="0" indent="0">
              <a:spcBef>
                <a:spcPts val="0"/>
              </a:spcBef>
              <a:buNone/>
            </a:pPr>
            <a:r>
              <a:rPr lang="en-US" sz="1600" dirty="0" smtClean="0"/>
              <a:t>Teachers are often seduced by the idea that if they talk about a concept in class, they have taught it. At best, students get tentative ideas that will be quickly forgotten if not reinforced by a student-centered activity. </a:t>
            </a:r>
          </a:p>
          <a:p>
            <a:pPr marL="0" indent="0">
              <a:spcBef>
                <a:spcPts val="0"/>
              </a:spcBef>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304800"/>
            <a:ext cx="4572000" cy="762000"/>
          </a:xfrm>
        </p:spPr>
      </p:sp>
      <p:sp>
        <p:nvSpPr>
          <p:cNvPr id="3" name="Notes Placeholder 2"/>
          <p:cNvSpPr>
            <a:spLocks noGrp="1"/>
          </p:cNvSpPr>
          <p:nvPr>
            <p:ph type="body" idx="1"/>
          </p:nvPr>
        </p:nvSpPr>
        <p:spPr>
          <a:xfrm>
            <a:off x="381000" y="1219200"/>
            <a:ext cx="6248400" cy="7239000"/>
          </a:xfrm>
        </p:spPr>
        <p:txBody>
          <a:bodyPr>
            <a:normAutofit/>
          </a:bodyPr>
          <a:lstStyle/>
          <a:p>
            <a:pPr marL="0" indent="0">
              <a:spcBef>
                <a:spcPts val="0"/>
              </a:spcBef>
              <a:buNone/>
            </a:pPr>
            <a:r>
              <a:rPr lang="en-US" sz="1600" b="1" dirty="0" smtClean="0"/>
              <a:t>Teaching to student interests means </a:t>
            </a:r>
            <a:r>
              <a:rPr lang="en-US" sz="1600" b="1" dirty="0" err="1" smtClean="0"/>
              <a:t>dumbing</a:t>
            </a:r>
            <a:r>
              <a:rPr lang="en-US" sz="1600" b="1" dirty="0" smtClean="0"/>
              <a:t> it down</a:t>
            </a:r>
            <a:r>
              <a:rPr lang="en-US" sz="1600" dirty="0" smtClean="0"/>
              <a:t>.</a:t>
            </a:r>
          </a:p>
          <a:p>
            <a:pPr marL="0" indent="0">
              <a:spcBef>
                <a:spcPts val="0"/>
              </a:spcBef>
              <a:buNone/>
            </a:pPr>
            <a:r>
              <a:rPr lang="en-US" sz="1600" dirty="0" smtClean="0"/>
              <a:t>Every student brings preconceptions to the classroom. That’s another way of saying that the synapses and neurons of every student’s brain are in a particular configuration. For learning to occur, the student’s brain must build on what is already there, and the best learning occurs when teachers and students can share control in a way that meets the teacher’s objectives while matching the students’ frame of reference.  Teachers who make their classes relevant to student interests are not “</a:t>
            </a:r>
            <a:r>
              <a:rPr lang="en-US" sz="1600" dirty="0" err="1" smtClean="0"/>
              <a:t>dumbing</a:t>
            </a:r>
            <a:r>
              <a:rPr lang="en-US" sz="1600" dirty="0" smtClean="0"/>
              <a:t> it down” or compromising their standards; they are conforming to a biological reality. If we could somehow see inside a student’s brain, its circuitry would correspond to its knowledge. Since new learning always builds on what is already in the brain, teachers must relate classroom teaching to what students already know. Teachers who fail to do so, whether due to ignorance or in pursuit of a false idea of rigor, are running afoul of that biological reality. </a:t>
            </a:r>
          </a:p>
          <a:p>
            <a:pPr marL="0" indent="0">
              <a:spcBef>
                <a:spcPts val="0"/>
              </a:spcBef>
              <a:buNone/>
            </a:pPr>
            <a:endParaRPr lang="en-US" sz="1600" dirty="0" smtClean="0"/>
          </a:p>
          <a:p>
            <a:pPr marL="0" indent="0">
              <a:spcBef>
                <a:spcPts val="0"/>
              </a:spcBef>
              <a:buNone/>
            </a:pPr>
            <a:r>
              <a:rPr lang="en-US" sz="1600" b="1" dirty="0" smtClean="0"/>
              <a:t>Acceleration increases rigor</a:t>
            </a:r>
            <a:r>
              <a:rPr lang="en-US" sz="1600" dirty="0" smtClean="0"/>
              <a:t> .</a:t>
            </a:r>
          </a:p>
          <a:p>
            <a:pPr marL="0" indent="0">
              <a:spcBef>
                <a:spcPts val="0"/>
              </a:spcBef>
              <a:buNone/>
            </a:pPr>
            <a:r>
              <a:rPr lang="en-US" sz="1600" dirty="0" smtClean="0"/>
              <a:t>Some schools accelerate their strong students so that they can cover more material. Successful  programs are more likely to ask such students to delve deeper into important topics. Deep knowledge lays a stronger foundation for later learning. </a:t>
            </a:r>
          </a:p>
          <a:p>
            <a:pPr marL="0" indent="0">
              <a:spcBef>
                <a:spcPts val="0"/>
              </a:spcBef>
              <a:buNone/>
            </a:pPr>
            <a:endParaRPr lang="en-US" sz="1200" dirty="0" smtClean="0"/>
          </a:p>
          <a:p>
            <a:pPr marL="0" indent="0">
              <a:spcBef>
                <a:spcPts val="0"/>
              </a:spcBef>
              <a:buNone/>
            </a:pPr>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381000"/>
            <a:ext cx="4572000" cy="1219200"/>
          </a:xfrm>
        </p:spPr>
      </p:sp>
      <p:sp>
        <p:nvSpPr>
          <p:cNvPr id="3" name="Notes Placeholder 2"/>
          <p:cNvSpPr>
            <a:spLocks noGrp="1"/>
          </p:cNvSpPr>
          <p:nvPr>
            <p:ph type="body" idx="1"/>
          </p:nvPr>
        </p:nvSpPr>
        <p:spPr>
          <a:xfrm>
            <a:off x="381000" y="1752600"/>
            <a:ext cx="6248400" cy="6705600"/>
          </a:xfrm>
        </p:spPr>
        <p:txBody>
          <a:bodyPr>
            <a:normAutofit/>
          </a:bodyPr>
          <a:lstStyle/>
          <a:p>
            <a:pPr marL="0" indent="0">
              <a:spcBef>
                <a:spcPts val="0"/>
              </a:spcBef>
              <a:buNone/>
            </a:pPr>
            <a:r>
              <a:rPr lang="en-US" sz="1600" b="1" dirty="0" smtClean="0"/>
              <a:t>A quiet classroom means good learning</a:t>
            </a:r>
            <a:r>
              <a:rPr lang="en-US" sz="1600" dirty="0" smtClean="0"/>
              <a:t> .</a:t>
            </a:r>
          </a:p>
          <a:p>
            <a:pPr marL="0" indent="0">
              <a:spcBef>
                <a:spcPts val="0"/>
              </a:spcBef>
              <a:buNone/>
            </a:pPr>
            <a:r>
              <a:rPr lang="en-US" sz="1600" dirty="0" smtClean="0"/>
              <a:t>Students sitting quietly may simply be zoned out -- if not immediately, then within 15 minutes. A loud classroom, with proper parameters for discussion in place, includes the voices of many students who are actively engaged. </a:t>
            </a:r>
          </a:p>
          <a:p>
            <a:pPr marL="0" indent="0">
              <a:spcBef>
                <a:spcPts val="0"/>
              </a:spcBef>
              <a:buNone/>
            </a:pPr>
            <a:endParaRPr lang="en-US" sz="1600" dirty="0" smtClean="0"/>
          </a:p>
          <a:p>
            <a:pPr marL="0" indent="0">
              <a:spcBef>
                <a:spcPts val="0"/>
              </a:spcBef>
              <a:buNone/>
            </a:pPr>
            <a:r>
              <a:rPr lang="en-US" sz="1600" b="1" dirty="0" smtClean="0"/>
              <a:t>Traditional schooling prepares students for life</a:t>
            </a:r>
            <a:r>
              <a:rPr lang="en-US" sz="1600" dirty="0" smtClean="0"/>
              <a:t>.</a:t>
            </a:r>
          </a:p>
          <a:p>
            <a:pPr marL="0" marR="0" indent="0" algn="l" defTabSz="914400" rtl="0" eaLnBrk="1" fontAlgn="base" latinLnBrk="0" hangingPunct="1">
              <a:lnSpc>
                <a:spcPct val="100000"/>
              </a:lnSpc>
              <a:spcBef>
                <a:spcPts val="0"/>
              </a:spcBef>
              <a:spcAft>
                <a:spcPct val="0"/>
              </a:spcAft>
              <a:buClrTx/>
              <a:buSzTx/>
              <a:buFontTx/>
              <a:buNone/>
              <a:tabLst/>
              <a:defRPr/>
            </a:pPr>
            <a:r>
              <a:rPr lang="en-US" sz="1600" dirty="0" smtClean="0"/>
              <a:t>The best learning takes place in a context in which the learner needs the knowledge in order to do something useful or interesting. Learning is more likely to stick if students are able to apply what they have learned in new contexts. A culminating project is often superior to a final exam, or a standardized test, because it requires an additional reorganizing of information in the mind of the student as he or she creates something new. Studying for a test merely rehashes what has already been learned. In the words of a student,</a:t>
            </a:r>
            <a:r>
              <a:rPr lang="en-US" sz="1600" baseline="0" dirty="0" smtClean="0"/>
              <a:t> </a:t>
            </a:r>
            <a:r>
              <a:rPr lang="en-US" sz="1600" dirty="0" smtClean="0"/>
              <a:t>“I’ve constantly got all the things I’ve learned on projects in the back of my head. </a:t>
            </a:r>
            <a:r>
              <a:rPr lang="en-US" sz="1600" u="sng" dirty="0" smtClean="0">
                <a:solidFill>
                  <a:schemeClr val="tx1"/>
                </a:solidFill>
                <a:hlinkClick r:id="rId3" tooltip="Academy at Charlemont"/>
              </a:rPr>
              <a:t>If I’m memorizing for a test, I forget it a week later.”</a:t>
            </a:r>
            <a:endParaRPr lang="en-US" sz="1600" u="sng" dirty="0" smtClean="0">
              <a:solidFill>
                <a:schemeClr val="tx1"/>
              </a:solidFill>
            </a:endParaRPr>
          </a:p>
          <a:p>
            <a:pPr marL="0" indent="0">
              <a:spcBef>
                <a:spcPts val="0"/>
              </a:spcBef>
              <a:buNone/>
            </a:pPr>
            <a:r>
              <a:rPr lang="en-US" sz="1600" dirty="0" smtClean="0"/>
              <a:t>Listening to teachers and studying for tests has little to do with life in the world of work. People in the work world create, manage, evaluate, communicate, and collaborate. </a:t>
            </a:r>
          </a:p>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228600"/>
            <a:ext cx="4572000" cy="762000"/>
          </a:xfrm>
        </p:spPr>
      </p:sp>
      <p:sp>
        <p:nvSpPr>
          <p:cNvPr id="3" name="Notes Placeholder 2"/>
          <p:cNvSpPr>
            <a:spLocks noGrp="1"/>
          </p:cNvSpPr>
          <p:nvPr>
            <p:ph type="body" idx="1"/>
          </p:nvPr>
        </p:nvSpPr>
        <p:spPr>
          <a:xfrm>
            <a:off x="304800" y="1143000"/>
            <a:ext cx="6324600" cy="7315200"/>
          </a:xfrm>
        </p:spPr>
        <p:txBody>
          <a:bodyPr>
            <a:normAutofit/>
          </a:bodyPr>
          <a:lstStyle/>
          <a:p>
            <a:pPr marL="0" lvl="1">
              <a:spcBef>
                <a:spcPts val="0"/>
              </a:spcBef>
              <a:buClr>
                <a:schemeClr val="bg2">
                  <a:lumMod val="25000"/>
                </a:schemeClr>
              </a:buClr>
              <a:buFont typeface="Wingdings" pitchFamily="2" charset="2"/>
              <a:buNone/>
            </a:pPr>
            <a:r>
              <a:rPr lang="en-US" sz="1600" b="1" dirty="0" smtClean="0">
                <a:latin typeface="+mn-lt"/>
              </a:rPr>
              <a:t>Bullet 1- </a:t>
            </a:r>
            <a:r>
              <a:rPr lang="en-US" sz="1600" dirty="0" smtClean="0">
                <a:latin typeface="+mn-lt"/>
              </a:rPr>
              <a:t>Formative assessment is not a test item, a test, or a series of tests.</a:t>
            </a:r>
          </a:p>
          <a:p>
            <a:pPr marL="0" lvl="1">
              <a:spcBef>
                <a:spcPts val="0"/>
              </a:spcBef>
              <a:buClr>
                <a:schemeClr val="bg2">
                  <a:lumMod val="25000"/>
                </a:schemeClr>
              </a:buClr>
            </a:pPr>
            <a:endParaRPr lang="en-US" sz="1600" dirty="0" smtClean="0">
              <a:latin typeface="+mn-lt"/>
            </a:endParaRPr>
          </a:p>
          <a:p>
            <a:pPr marL="0" lvl="1">
              <a:spcBef>
                <a:spcPts val="0"/>
              </a:spcBef>
              <a:buClr>
                <a:schemeClr val="bg2">
                  <a:lumMod val="25000"/>
                </a:schemeClr>
              </a:buClr>
              <a:buFont typeface="Wingdings" pitchFamily="2" charset="2"/>
              <a:buNone/>
            </a:pPr>
            <a:r>
              <a:rPr lang="en-US" sz="1600" dirty="0" smtClean="0">
                <a:latin typeface="+mn-lt"/>
              </a:rPr>
              <a:t>Formative assessment is an intentional learning process teachers engage in with their students to gather information during the learning process to improve achievement</a:t>
            </a:r>
          </a:p>
          <a:p>
            <a:pPr marL="0" lvl="1">
              <a:spcBef>
                <a:spcPts val="0"/>
              </a:spcBef>
              <a:buClr>
                <a:schemeClr val="bg2">
                  <a:lumMod val="25000"/>
                </a:schemeClr>
              </a:buClr>
            </a:pPr>
            <a:endParaRPr lang="en-US" sz="1600" dirty="0" smtClean="0">
              <a:latin typeface="+mn-lt"/>
            </a:endParaRPr>
          </a:p>
          <a:p>
            <a:pPr marL="0" lvl="1">
              <a:spcBef>
                <a:spcPts val="0"/>
              </a:spcBef>
              <a:buClr>
                <a:schemeClr val="bg2">
                  <a:lumMod val="25000"/>
                </a:schemeClr>
              </a:buClr>
              <a:buFont typeface="Wingdings" pitchFamily="2" charset="2"/>
              <a:buNone/>
            </a:pPr>
            <a:r>
              <a:rPr lang="en-US" sz="1600" dirty="0" smtClean="0">
                <a:latin typeface="+mn-lt"/>
              </a:rPr>
              <a:t>Formative assessment is a learning partnership that involves teachers and their students taking stock of where they are in relation to their learning goals. </a:t>
            </a:r>
          </a:p>
          <a:p>
            <a:pPr marL="0" lvl="1">
              <a:spcBef>
                <a:spcPts val="0"/>
              </a:spcBef>
              <a:buClr>
                <a:schemeClr val="bg2">
                  <a:lumMod val="25000"/>
                </a:schemeClr>
              </a:buClr>
              <a:buFont typeface="Wingdings" pitchFamily="2" charset="2"/>
              <a:buNone/>
            </a:pPr>
            <a:endParaRPr lang="en-US" sz="1600" dirty="0" smtClean="0">
              <a:latin typeface="+mn-lt"/>
            </a:endParaRPr>
          </a:p>
          <a:p>
            <a:pPr marL="0" lvl="1">
              <a:spcBef>
                <a:spcPts val="0"/>
              </a:spcBef>
              <a:buClr>
                <a:schemeClr val="bg2">
                  <a:lumMod val="25000"/>
                </a:schemeClr>
              </a:buClr>
              <a:buFont typeface="Wingdings" pitchFamily="2" charset="2"/>
              <a:buChar char="Ø"/>
            </a:pPr>
            <a:r>
              <a:rPr lang="en-US" sz="1600" b="1" dirty="0" smtClean="0">
                <a:latin typeface="+mn-lt"/>
              </a:rPr>
              <a:t>Bullet 2- </a:t>
            </a:r>
            <a:r>
              <a:rPr lang="en-US" sz="1600" dirty="0" smtClean="0">
                <a:latin typeface="+mn-lt"/>
              </a:rPr>
              <a:t>Formative assessment is not a prepackaged program or set of techniques that teachers adopt and enact. </a:t>
            </a:r>
          </a:p>
          <a:p>
            <a:pPr marL="0" lvl="1">
              <a:spcBef>
                <a:spcPts val="0"/>
              </a:spcBef>
              <a:buClr>
                <a:schemeClr val="bg2">
                  <a:lumMod val="25000"/>
                </a:schemeClr>
              </a:buClr>
              <a:buFont typeface="Wingdings" pitchFamily="2" charset="2"/>
              <a:buChar char="Ø"/>
            </a:pPr>
            <a:endParaRPr lang="en-US" sz="1600" dirty="0" smtClean="0">
              <a:latin typeface="+mn-lt"/>
            </a:endParaRPr>
          </a:p>
          <a:p>
            <a:pPr marL="0" lvl="1">
              <a:spcBef>
                <a:spcPts val="0"/>
              </a:spcBef>
              <a:buClr>
                <a:schemeClr val="bg2">
                  <a:lumMod val="25000"/>
                </a:schemeClr>
              </a:buClr>
              <a:buFont typeface="Wingdings" pitchFamily="2" charset="2"/>
              <a:buChar char="Ø"/>
            </a:pPr>
            <a:r>
              <a:rPr lang="en-US" sz="1600" dirty="0" smtClean="0">
                <a:latin typeface="+mn-lt"/>
              </a:rPr>
              <a:t>Formative assessment is a philosophy of teaching and learning in which the  purpose of assessing is to inform learning, not merely to audit it. </a:t>
            </a:r>
          </a:p>
          <a:p>
            <a:pPr marL="0" lvl="1">
              <a:spcBef>
                <a:spcPts val="0"/>
              </a:spcBef>
              <a:buClr>
                <a:schemeClr val="bg2">
                  <a:lumMod val="25000"/>
                </a:schemeClr>
              </a:buClr>
            </a:pPr>
            <a:endParaRPr lang="en-US" sz="1600" dirty="0" smtClean="0">
              <a:latin typeface="+mn-lt"/>
            </a:endParaRPr>
          </a:p>
          <a:p>
            <a:pPr marL="0" lvl="1">
              <a:spcBef>
                <a:spcPts val="0"/>
              </a:spcBef>
              <a:buClr>
                <a:schemeClr val="bg2">
                  <a:lumMod val="25000"/>
                </a:schemeClr>
              </a:buClr>
              <a:buFont typeface="Wingdings" pitchFamily="2" charset="2"/>
              <a:buChar char="Ø"/>
            </a:pPr>
            <a:r>
              <a:rPr lang="en-US" sz="1600" dirty="0" smtClean="0">
                <a:latin typeface="+mn-lt"/>
              </a:rPr>
              <a:t>The formative assessment process is a fundamental reframing of the work teachers and students do day to day and minute by minute in the classroom. </a:t>
            </a:r>
          </a:p>
          <a:p>
            <a:pPr marL="0" lvl="1">
              <a:spcBef>
                <a:spcPts val="0"/>
              </a:spcBef>
              <a:buClr>
                <a:schemeClr val="bg2">
                  <a:lumMod val="25000"/>
                </a:schemeClr>
              </a:buClr>
              <a:buFont typeface="Wingdings" pitchFamily="2" charset="2"/>
              <a:buNone/>
            </a:pPr>
            <a:endParaRPr lang="en-US" sz="1600" dirty="0" smtClean="0">
              <a:latin typeface="+mn-lt"/>
            </a:endParaRPr>
          </a:p>
          <a:p>
            <a:pPr marL="0" lvl="1">
              <a:spcBef>
                <a:spcPts val="0"/>
              </a:spcBef>
              <a:buClr>
                <a:schemeClr val="bg2">
                  <a:lumMod val="25000"/>
                </a:schemeClr>
              </a:buClr>
              <a:buFont typeface="Wingdings" pitchFamily="2" charset="2"/>
              <a:buNone/>
            </a:pPr>
            <a:r>
              <a:rPr lang="en-US" sz="1600" b="1" dirty="0" smtClean="0">
                <a:latin typeface="+mn-lt"/>
              </a:rPr>
              <a:t>Bullet 3-</a:t>
            </a:r>
            <a:r>
              <a:rPr lang="en-US" sz="1600" b="1" baseline="0" dirty="0" smtClean="0">
                <a:latin typeface="+mn-lt"/>
              </a:rPr>
              <a:t> </a:t>
            </a:r>
            <a:r>
              <a:rPr lang="en-US" sz="1600" dirty="0" smtClean="0">
                <a:latin typeface="+mn-lt"/>
              </a:rPr>
              <a:t>To be considered part of the formative assessment process, information gathered must be used to inform the learning of </a:t>
            </a:r>
            <a:r>
              <a:rPr lang="en-US" sz="1600" i="1" dirty="0" smtClean="0">
                <a:latin typeface="+mn-lt"/>
              </a:rPr>
              <a:t>current</a:t>
            </a:r>
            <a:r>
              <a:rPr lang="en-US" sz="1600" dirty="0" smtClean="0">
                <a:latin typeface="+mn-lt"/>
              </a:rPr>
              <a:t> students. </a:t>
            </a:r>
          </a:p>
          <a:p>
            <a:pPr marL="0" lvl="1">
              <a:spcBef>
                <a:spcPts val="0"/>
              </a:spcBef>
              <a:buClr>
                <a:schemeClr val="bg2">
                  <a:lumMod val="25000"/>
                </a:schemeClr>
              </a:buClr>
            </a:pPr>
            <a:endParaRPr lang="en-US" sz="1600" dirty="0" smtClean="0">
              <a:latin typeface="+mn-lt"/>
            </a:endParaRPr>
          </a:p>
          <a:p>
            <a:pPr marL="0" lvl="1">
              <a:spcBef>
                <a:spcPts val="0"/>
              </a:spcBef>
              <a:buClr>
                <a:schemeClr val="bg2">
                  <a:lumMod val="25000"/>
                </a:schemeClr>
              </a:buClr>
              <a:buFont typeface="Wingdings" pitchFamily="2" charset="2"/>
              <a:buChar char="Ø"/>
            </a:pPr>
            <a:r>
              <a:rPr lang="en-US" sz="1600" dirty="0" smtClean="0">
                <a:latin typeface="+mn-lt"/>
              </a:rPr>
              <a:t>Although the quality of teaching rises as a result of formative assessment, the intended outcome must be to raise the learning and achievement of the students currently in the classroom on the concepts, processes, and skills that formed the basis for the assessment. </a:t>
            </a:r>
            <a:endParaRPr lang="en-US" sz="1600" dirty="0" smtClean="0"/>
          </a:p>
          <a:p>
            <a:pPr lvl="1">
              <a:spcBef>
                <a:spcPts val="0"/>
              </a:spcBef>
              <a:buClr>
                <a:schemeClr val="bg2">
                  <a:lumMod val="25000"/>
                </a:schemeClr>
              </a:buClr>
              <a:buFont typeface="Wingdings" pitchFamily="2" charset="2"/>
              <a:buNone/>
            </a:pPr>
            <a:endParaRPr lang="en-US" sz="1600" dirty="0" smtClean="0">
              <a:latin typeface="+mn-lt"/>
            </a:endParaRPr>
          </a:p>
          <a:p>
            <a:pPr lvl="1">
              <a:spcBef>
                <a:spcPts val="0"/>
              </a:spcBef>
              <a:buClr>
                <a:schemeClr val="bg2">
                  <a:lumMod val="25000"/>
                </a:schemeClr>
              </a:buClr>
              <a:buFont typeface="Wingdings" pitchFamily="2" charset="2"/>
              <a:buNone/>
            </a:pPr>
            <a:endParaRPr lang="en-US" sz="1600" dirty="0" smtClean="0">
              <a:latin typeface="+mn-lt"/>
            </a:endParaRPr>
          </a:p>
          <a:p>
            <a:pPr lvl="1">
              <a:spcBef>
                <a:spcPts val="0"/>
              </a:spcBef>
              <a:buClr>
                <a:schemeClr val="bg2">
                  <a:lumMod val="25000"/>
                </a:schemeClr>
              </a:buClr>
              <a:buFont typeface="Wingdings" pitchFamily="2" charset="2"/>
              <a:buNone/>
            </a:pPr>
            <a:endParaRPr lang="en-US" sz="1600" dirty="0" smtClean="0">
              <a:latin typeface="+mn-lt"/>
            </a:endParaRPr>
          </a:p>
          <a:p>
            <a:pPr lvl="1">
              <a:spcBef>
                <a:spcPts val="0"/>
              </a:spcBef>
              <a:buClr>
                <a:schemeClr val="bg2">
                  <a:lumMod val="25000"/>
                </a:schemeClr>
              </a:buClr>
              <a:buFont typeface="Wingdings" pitchFamily="2" charset="2"/>
              <a:buNone/>
            </a:pPr>
            <a:endParaRPr lang="en-US" sz="1600" dirty="0" smtClean="0">
              <a:latin typeface="+mn-lt"/>
            </a:endParaRPr>
          </a:p>
          <a:p>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so,</a:t>
            </a:r>
            <a:r>
              <a:rPr lang="en-US" sz="1600" baseline="0" dirty="0" smtClean="0"/>
              <a:t> would you like to retake your assessment now? Any changes you’d make to your original answers? Have you grown in your understanding of formative assessment?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 Any</a:t>
            </a:r>
            <a:r>
              <a:rPr lang="en-US" sz="1600" baseline="0" dirty="0" smtClean="0"/>
              <a:t>thing? Anyone?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James- Choose up to 3 participants</a:t>
            </a:r>
            <a:r>
              <a:rPr lang="en-US" sz="1600" baseline="0" dirty="0" smtClean="0"/>
              <a:t> to share questions, and or observations.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Brooke- 2:36- 2:40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We’ve got resources to help you</a:t>
            </a:r>
            <a:r>
              <a:rPr lang="en-US" sz="1600" baseline="0" dirty="0" smtClean="0"/>
              <a:t> go from pushing to…</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Taking</a:t>
            </a:r>
            <a:r>
              <a:rPr lang="en-US" sz="1600" baseline="0" dirty="0" smtClean="0"/>
              <a:t> in the scenery from a whole new perspective. </a:t>
            </a:r>
          </a:p>
          <a:p>
            <a:r>
              <a:rPr lang="en-US" sz="1600" baseline="0" dirty="0" smtClean="0"/>
              <a:t>For starters, there’s a session on FALs this Friday, facilitated by Vicki Mixon, our trainer, and Melissa Stewart, a cohort one convert. Attend, enjoy, learn. </a:t>
            </a:r>
          </a:p>
          <a:p>
            <a:r>
              <a:rPr lang="en-US" sz="1600" baseline="0" dirty="0" smtClean="0"/>
              <a:t>Also, we will post this session on GSO, so that you may access these slides, and the resources listed on the last slides of this presentation. </a:t>
            </a:r>
          </a:p>
          <a:p>
            <a:r>
              <a:rPr lang="en-US" sz="1600" baseline="0" dirty="0" smtClean="0"/>
              <a:t>So, to sum up this portion of our presentation: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This</a:t>
            </a:r>
            <a:r>
              <a:rPr lang="en-US" sz="1600" baseline="0" dirty="0" smtClean="0"/>
              <a:t> concludes the FAL segment of this presentation. </a:t>
            </a:r>
          </a:p>
          <a:p>
            <a:r>
              <a:rPr lang="en-US" sz="1600" baseline="0" dirty="0" smtClean="0"/>
              <a:t>Now Brooke Kline, Lead Mathematics Specialist, will share updates about the Georgia Mathematics Program. Prepare to be riveted.   </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xfrm>
            <a:off x="3179763" y="225425"/>
            <a:ext cx="498475" cy="231775"/>
          </a:xfrm>
          <a:noFill/>
          <a:ln>
            <a:solidFill>
              <a:srgbClr val="000000"/>
            </a:solidFill>
            <a:miter lim="800000"/>
            <a:headEnd/>
            <a:tailEnd/>
          </a:ln>
        </p:spPr>
      </p:sp>
      <p:sp>
        <p:nvSpPr>
          <p:cNvPr id="34819" name="Notes Placeholder 2"/>
          <p:cNvSpPr>
            <a:spLocks noGrp="1"/>
          </p:cNvSpPr>
          <p:nvPr>
            <p:ph type="body" idx="1"/>
          </p:nvPr>
        </p:nvSpPr>
        <p:spPr bwMode="auto">
          <a:xfrm>
            <a:off x="298174" y="749508"/>
            <a:ext cx="6410739" cy="8019738"/>
          </a:xfrm>
          <a:noFill/>
        </p:spPr>
        <p:txBody>
          <a:bodyPr wrap="square" numCol="1" anchor="t" anchorCtr="0" compatLnSpc="1">
            <a:prstTxWarp prst="textNoShape">
              <a:avLst/>
            </a:prstTxWarp>
            <a:normAutofit fontScale="92500" lnSpcReduction="10000"/>
          </a:bodyPr>
          <a:lstStyle/>
          <a:p>
            <a:pPr>
              <a:buFont typeface="Arial" pitchFamily="34" charset="0"/>
              <a:buChar char="•"/>
            </a:pPr>
            <a:r>
              <a:rPr lang="en-US" dirty="0" smtClean="0"/>
              <a:t>Our other objective for today’s session is to provide you with a extremely condensed</a:t>
            </a:r>
            <a:r>
              <a:rPr lang="en-US" baseline="0" dirty="0" smtClean="0"/>
              <a:t> version of the message we delivered this summer to teachers at the GCTM academies which were held at 8 at locations across the state.</a:t>
            </a:r>
          </a:p>
          <a:p>
            <a:pPr lvl="1">
              <a:buFont typeface="Wingdings" pitchFamily="2" charset="2"/>
              <a:buChar char="Ø"/>
            </a:pPr>
            <a:r>
              <a:rPr lang="en-US" baseline="0" dirty="0" smtClean="0"/>
              <a:t>This is a message we are from the authors of the common core.</a:t>
            </a:r>
          </a:p>
          <a:p>
            <a:pPr lvl="1">
              <a:buFont typeface="Wingdings" pitchFamily="2" charset="2"/>
              <a:buChar char="Ø"/>
            </a:pPr>
            <a:r>
              <a:rPr lang="en-US" baseline="0" dirty="0" smtClean="0"/>
              <a:t>We want you to be aware of this message that was delivered and we are also asking for your help in delivering this message to all teachers across the state as we realize not all teachers were able to attend the summer academies.</a:t>
            </a:r>
          </a:p>
          <a:p>
            <a:pPr lvl="1">
              <a:buFont typeface="Wingdings" pitchFamily="2" charset="2"/>
              <a:buChar char="Ø"/>
            </a:pPr>
            <a:r>
              <a:rPr lang="en-US" baseline="0" dirty="0" smtClean="0"/>
              <a:t>We will continue to piece in this message in our unit-by-unit webinars, but we also understand that we are not reaching all teachers via the webinar…so your help will be greatly appreciated.</a:t>
            </a:r>
          </a:p>
          <a:p>
            <a:pPr lvl="1">
              <a:buFont typeface="Wingdings" pitchFamily="2" charset="2"/>
              <a:buChar char="Ø"/>
            </a:pPr>
            <a:endParaRPr lang="en-US" baseline="0" dirty="0" smtClean="0"/>
          </a:p>
          <a:p>
            <a:pPr lvl="0">
              <a:buFont typeface="Arial" pitchFamily="34" charset="0"/>
              <a:buChar char="•"/>
            </a:pPr>
            <a:r>
              <a:rPr lang="en-US" baseline="0" dirty="0" smtClean="0"/>
              <a:t>Vital shifts in Content Delivery…A couple of things that are important to point out</a:t>
            </a:r>
          </a:p>
          <a:p>
            <a:pPr lvl="1">
              <a:buFont typeface="Wingdings" pitchFamily="2" charset="2"/>
              <a:buChar char="Ø"/>
            </a:pPr>
            <a:r>
              <a:rPr lang="en-US" baseline="0" dirty="0" smtClean="0"/>
              <a:t>In mathematics, content is content, and certainly in CCGPS some of that content may have shifted from one grade level to another</a:t>
            </a:r>
          </a:p>
          <a:p>
            <a:pPr lvl="2">
              <a:buFont typeface="Wingdings" pitchFamily="2" charset="2"/>
              <a:buChar char="q"/>
            </a:pPr>
            <a:r>
              <a:rPr lang="en-US" baseline="0" dirty="0" smtClean="0"/>
              <a:t>For example, MAD was a high school topic in GPS, but is now addressed in 6</a:t>
            </a:r>
            <a:r>
              <a:rPr lang="en-US" baseline="30000" dirty="0" smtClean="0"/>
              <a:t>th</a:t>
            </a:r>
            <a:r>
              <a:rPr lang="en-US" baseline="0" dirty="0" smtClean="0"/>
              <a:t> grade in CCGPS</a:t>
            </a:r>
          </a:p>
          <a:p>
            <a:pPr lvl="2">
              <a:buFont typeface="Wingdings" pitchFamily="2" charset="2"/>
              <a:buChar char="q"/>
            </a:pPr>
            <a:r>
              <a:rPr lang="en-US" baseline="0" dirty="0" smtClean="0"/>
              <a:t>Clearly it has not changed mathematically, but the way that we deliver it to our students has changed…</a:t>
            </a:r>
          </a:p>
          <a:p>
            <a:pPr lvl="2">
              <a:buFont typeface="Wingdings" pitchFamily="2" charset="2"/>
              <a:buChar char="q"/>
            </a:pPr>
            <a:r>
              <a:rPr lang="en-US" baseline="0" dirty="0" smtClean="0"/>
              <a:t>And that was one of the main points of focus in our summer presentations…how we can address the shifts in content delivery…</a:t>
            </a:r>
          </a:p>
          <a:p>
            <a:pPr lvl="1">
              <a:buFont typeface="Wingdings" pitchFamily="2" charset="2"/>
              <a:buChar char="Ø"/>
            </a:pPr>
            <a:r>
              <a:rPr lang="en-US" baseline="0" dirty="0" smtClean="0"/>
              <a:t>I would also like to point out or bring to your attention a more personal view that I have been able to develop over the last couple of years from my work with CCSS…</a:t>
            </a:r>
          </a:p>
          <a:p>
            <a:pPr lvl="2">
              <a:buFont typeface="Wingdings" pitchFamily="2" charset="2"/>
              <a:buChar char="q"/>
            </a:pPr>
            <a:r>
              <a:rPr lang="en-US" baseline="0" dirty="0" smtClean="0"/>
              <a:t>As a new teacher many years ago, I was very content focused…probably solely focused on content</a:t>
            </a:r>
          </a:p>
          <a:p>
            <a:pPr lvl="2">
              <a:buFont typeface="Wingdings" pitchFamily="2" charset="2"/>
              <a:buChar char="q"/>
            </a:pPr>
            <a:r>
              <a:rPr lang="en-US" baseline="0" dirty="0" smtClean="0"/>
              <a:t>As I matured as a teacher, I began to realize that all of this content I was solely focused on, was not doing my students a lot of good if they could not apply it or transfer it to novel situations…or situations that had real world implications.</a:t>
            </a:r>
          </a:p>
          <a:p>
            <a:pPr lvl="2">
              <a:buFont typeface="Wingdings" pitchFamily="2" charset="2"/>
              <a:buChar char="q"/>
            </a:pPr>
            <a:r>
              <a:rPr lang="en-US" baseline="0" dirty="0" smtClean="0"/>
              <a:t>What I realized is that my students needed to be able to “think”… (that is what I called it)… In other words, the content did not do them much good if not learned in the context of the practice standards</a:t>
            </a:r>
          </a:p>
          <a:p>
            <a:pPr lvl="2">
              <a:buFont typeface="Wingdings" pitchFamily="2" charset="2"/>
              <a:buChar char="q"/>
            </a:pPr>
            <a:r>
              <a:rPr lang="en-US" baseline="0" dirty="0" smtClean="0"/>
              <a:t>And this is what I feel is at the heart of the common core standards…Use the content to practice with the Standards for Mathematical Practice</a:t>
            </a:r>
          </a:p>
          <a:p>
            <a:pPr lvl="2">
              <a:buFont typeface="Wingdings" pitchFamily="2" charset="2"/>
              <a:buChar char="q"/>
            </a:pPr>
            <a:r>
              <a:rPr lang="en-US" baseline="0" dirty="0" smtClean="0"/>
              <a:t>Now, I understand the importance of students success on assessments, but I really feel the key to success on any assessment is the development of the practice standards</a:t>
            </a:r>
          </a:p>
          <a:p>
            <a:pPr lvl="3">
              <a:buFont typeface="Wingdings" pitchFamily="2" charset="2"/>
              <a:buChar char="v"/>
            </a:pPr>
            <a:r>
              <a:rPr lang="en-US" baseline="0" dirty="0" smtClean="0"/>
              <a:t>Will they be successful if they have memorized the formula to the area of a trapezoid…possibly.</a:t>
            </a:r>
          </a:p>
          <a:p>
            <a:pPr lvl="3">
              <a:buFont typeface="Wingdings" pitchFamily="2" charset="2"/>
              <a:buChar char="v"/>
            </a:pPr>
            <a:r>
              <a:rPr lang="en-US" baseline="0" dirty="0" smtClean="0"/>
              <a:t>Will they be successful if they have to make sense and persevere, attend to precision, reason abstractly and quantitatively, construct viable arguments, critique the reasoning of others, model with mathematics, use appropriate tools strategically, look for and make sense of structure, and look for and express regularity in repeated reasoning…I think so…that’s the one I am backing</a:t>
            </a:r>
          </a:p>
          <a:p>
            <a:pPr lvl="3">
              <a:buFont typeface="Wingdings" pitchFamily="2" charset="2"/>
              <a:buChar char="v"/>
            </a:pPr>
            <a:r>
              <a:rPr lang="en-US" baseline="0" dirty="0" smtClean="0"/>
              <a:t>Because if my students have not memorized the formula for the area of trapezoid, I feel very confident they will be able to figure it out if they have developed the ability to think required by the practice standards. </a:t>
            </a:r>
          </a:p>
          <a:p>
            <a:pPr lvl="2">
              <a:buFont typeface="Wingdings" pitchFamily="2" charset="2"/>
              <a:buNone/>
            </a:pPr>
            <a:endParaRPr lang="en-US" baseline="0" dirty="0" smtClean="0"/>
          </a:p>
          <a:p>
            <a:pPr lvl="0">
              <a:buFont typeface="Arial" pitchFamily="34" charset="0"/>
              <a:buChar char="•"/>
            </a:pPr>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BF2F5F44-30E5-46B1-AF5D-D5B9E3746332}" type="slidenum">
              <a:rPr lang="en-US" smtClean="0"/>
              <a:pPr>
                <a:defRPr/>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299805"/>
            <a:ext cx="4547152" cy="749507"/>
          </a:xfrm>
        </p:spPr>
      </p:sp>
      <p:sp>
        <p:nvSpPr>
          <p:cNvPr id="3" name="Notes Placeholder 2"/>
          <p:cNvSpPr>
            <a:spLocks noGrp="1"/>
          </p:cNvSpPr>
          <p:nvPr>
            <p:ph type="body" idx="1"/>
          </p:nvPr>
        </p:nvSpPr>
        <p:spPr>
          <a:xfrm>
            <a:off x="372718" y="1274165"/>
            <a:ext cx="6112564" cy="7184349"/>
          </a:xfrm>
        </p:spPr>
        <p:txBody>
          <a:bodyPr>
            <a:normAutofit/>
          </a:bodyPr>
          <a:lstStyle/>
          <a:p>
            <a:pPr>
              <a:buFont typeface="Arial" pitchFamily="34" charset="0"/>
              <a:buChar char="•"/>
            </a:pPr>
            <a:r>
              <a:rPr lang="en-US" sz="1600" dirty="0" smtClean="0"/>
              <a:t>One</a:t>
            </a:r>
            <a:r>
              <a:rPr lang="en-US" sz="1600" baseline="0" dirty="0" smtClean="0"/>
              <a:t> thing you may have noticed about the mathematics CCGPS, is that the word “fluency” or the expectations of fluency are prevalent.</a:t>
            </a:r>
          </a:p>
          <a:p>
            <a:pPr lvl="1">
              <a:buFont typeface="Wingdings" pitchFamily="2" charset="2"/>
              <a:buChar char="Ø"/>
            </a:pPr>
            <a:r>
              <a:rPr lang="en-US" sz="1600" baseline="0" dirty="0" smtClean="0"/>
              <a:t>Fluencies are frequent and often explicit in K-6, and although not mentioned in 7-12, fluencies are expected in all grade levels</a:t>
            </a:r>
          </a:p>
          <a:p>
            <a:pPr lvl="2">
              <a:buFont typeface="Wingdings" pitchFamily="2" charset="2"/>
              <a:buChar char="q"/>
            </a:pPr>
            <a:r>
              <a:rPr lang="en-US" sz="1600" baseline="0" dirty="0" smtClean="0"/>
              <a:t>Quick examples – 7</a:t>
            </a:r>
            <a:r>
              <a:rPr lang="en-US" sz="1600" baseline="30000" dirty="0" smtClean="0"/>
              <a:t>th</a:t>
            </a:r>
            <a:r>
              <a:rPr lang="en-US" sz="1600" baseline="0" dirty="0" smtClean="0"/>
              <a:t> grade expected fluency in solving simple linear equations</a:t>
            </a:r>
          </a:p>
          <a:p>
            <a:pPr lvl="2">
              <a:buFont typeface="Wingdings" pitchFamily="2" charset="2"/>
              <a:buChar char="q"/>
            </a:pPr>
            <a:r>
              <a:rPr lang="en-US" sz="1600" baseline="0" dirty="0" smtClean="0"/>
              <a:t>8</a:t>
            </a:r>
            <a:r>
              <a:rPr lang="en-US" sz="1600" baseline="30000" dirty="0" smtClean="0"/>
              <a:t>th</a:t>
            </a:r>
            <a:r>
              <a:rPr lang="en-US" sz="1600" baseline="0" dirty="0" smtClean="0"/>
              <a:t> grade – solving simple systems of equations</a:t>
            </a:r>
          </a:p>
          <a:p>
            <a:pPr lvl="2">
              <a:buFont typeface="Wingdings" pitchFamily="2" charset="2"/>
              <a:buChar char="q"/>
            </a:pPr>
            <a:r>
              <a:rPr lang="en-US" sz="1600" baseline="0" dirty="0" smtClean="0"/>
              <a:t>HS – algebraic manipulation &amp; seeing mathematics as a tool to model real-world situations</a:t>
            </a:r>
          </a:p>
          <a:p>
            <a:pPr lvl="0">
              <a:buFont typeface="Arial" pitchFamily="34" charset="0"/>
              <a:buChar char="•"/>
            </a:pPr>
            <a:r>
              <a:rPr lang="en-US" sz="1600" baseline="0" dirty="0" smtClean="0"/>
              <a:t>So, I would like for you to take a look at this activity on the slide dealing with multiples of 9…(</a:t>
            </a:r>
            <a:r>
              <a:rPr lang="en-US" sz="1600" i="1" baseline="0" dirty="0" smtClean="0"/>
              <a:t>explain activity</a:t>
            </a:r>
            <a:r>
              <a:rPr lang="en-US" sz="1600" baseline="0" dirty="0" smtClean="0"/>
              <a:t> )</a:t>
            </a:r>
          </a:p>
          <a:p>
            <a:pPr lvl="0">
              <a:buFont typeface="Arial" pitchFamily="34" charset="0"/>
              <a:buChar char="•"/>
            </a:pPr>
            <a:r>
              <a:rPr lang="en-US" sz="1600" baseline="0" dirty="0" smtClean="0"/>
              <a:t>Now I want you to answer this question – What does fluency mean to you?</a:t>
            </a:r>
          </a:p>
          <a:p>
            <a:pPr lvl="1">
              <a:buFont typeface="Wingdings" pitchFamily="2" charset="2"/>
              <a:buChar char="Ø"/>
            </a:pPr>
            <a:r>
              <a:rPr lang="en-US" sz="1600" baseline="0" dirty="0" smtClean="0"/>
              <a:t>In your folder, you will find an index card.  Please take that out and write down your definition of fluency.</a:t>
            </a:r>
          </a:p>
          <a:p>
            <a:pPr lvl="1">
              <a:buFont typeface="Wingdings" pitchFamily="2" charset="2"/>
              <a:buChar char="Ø"/>
            </a:pPr>
            <a:r>
              <a:rPr lang="en-US" sz="1600" baseline="0" dirty="0" smtClean="0"/>
              <a:t>And I also want you to write down whether you feel this activity is getting at fluency…and explain why you feel it is or is not. Going to give you a minute to do so.</a:t>
            </a:r>
          </a:p>
          <a:p>
            <a:pPr lvl="1">
              <a:buFont typeface="Wingdings" pitchFamily="2" charset="2"/>
              <a:buChar char="Ø"/>
            </a:pPr>
            <a:r>
              <a:rPr lang="en-US" sz="1600" baseline="0" dirty="0" smtClean="0"/>
              <a:t>(</a:t>
            </a:r>
            <a:r>
              <a:rPr lang="en-US" sz="1600" i="1" baseline="0" dirty="0" smtClean="0"/>
              <a:t>After a minute)</a:t>
            </a:r>
            <a:r>
              <a:rPr lang="en-US" sz="1600" i="0" baseline="0" dirty="0" smtClean="0"/>
              <a:t> Fold your index card and put it aside for right now.</a:t>
            </a: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2638529" y="687050"/>
            <a:ext cx="1580943" cy="684550"/>
          </a:xfrm>
          <a:noFill/>
          <a:ln>
            <a:solidFill>
              <a:srgbClr val="000000"/>
            </a:solidFill>
            <a:miter lim="800000"/>
            <a:headEnd/>
            <a:tailEnd/>
          </a:ln>
        </p:spPr>
      </p:sp>
      <p:sp>
        <p:nvSpPr>
          <p:cNvPr id="70659" name="Notes Placeholder 2"/>
          <p:cNvSpPr>
            <a:spLocks noGrp="1"/>
          </p:cNvSpPr>
          <p:nvPr>
            <p:ph type="body" idx="1"/>
          </p:nvPr>
        </p:nvSpPr>
        <p:spPr bwMode="auto">
          <a:xfrm>
            <a:off x="447261" y="1951845"/>
            <a:ext cx="6112565" cy="6506669"/>
          </a:xfrm>
          <a:noFill/>
        </p:spPr>
        <p:txBody>
          <a:bodyPr wrap="square" numCol="1" anchor="t" anchorCtr="0" compatLnSpc="1">
            <a:prstTxWarp prst="textNoShape">
              <a:avLst/>
            </a:prstTxWarp>
            <a:normAutofit/>
          </a:bodyPr>
          <a:lstStyle/>
          <a:p>
            <a:pPr defTabSz="911322">
              <a:spcBef>
                <a:spcPct val="0"/>
              </a:spcBef>
              <a:buFont typeface="Arial" pitchFamily="34" charset="0"/>
              <a:buChar char="•"/>
            </a:pPr>
            <a:r>
              <a:rPr lang="en-US" sz="1600" dirty="0" smtClean="0">
                <a:ea typeface="MS PGothic" pitchFamily="34" charset="-128"/>
              </a:rPr>
              <a:t>If you were able to join us this past spring in our GPB sessions which dealt with the content standards and the shifts in content, </a:t>
            </a:r>
          </a:p>
          <a:p>
            <a:pPr lvl="1" defTabSz="911322">
              <a:spcBef>
                <a:spcPct val="0"/>
              </a:spcBef>
              <a:buFont typeface="Wingdings" pitchFamily="2" charset="2"/>
              <a:buChar char="Ø"/>
            </a:pPr>
            <a:r>
              <a:rPr lang="en-US" sz="1600" dirty="0" smtClean="0">
                <a:ea typeface="MS PGothic" pitchFamily="34" charset="-128"/>
              </a:rPr>
              <a:t>you will remember that we introduced you to six lenses (F, C, F, DU, A, &amp; BA) which were articulated by the authors of the CCSS in order to provide a framework to address the necessary changes in instruction demanded by the CC.</a:t>
            </a:r>
          </a:p>
          <a:p>
            <a:pPr lvl="1" defTabSz="911322">
              <a:spcBef>
                <a:spcPct val="0"/>
              </a:spcBef>
              <a:buFont typeface="Wingdings" pitchFamily="2" charset="2"/>
              <a:buChar char="Ø"/>
            </a:pPr>
            <a:r>
              <a:rPr lang="en-US" sz="1600" dirty="0" smtClean="0">
                <a:ea typeface="MS PGothic" pitchFamily="34" charset="-128"/>
              </a:rPr>
              <a:t>The first two encompassing the major design principles of CCSS …but since then, the authors realized that this list was a little cumbersome and chose to compress …</a:t>
            </a:r>
            <a:endParaRPr lang="en-US" sz="1600"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89ECA9-EECC-41FD-9AE3-35B4825B4B47}" type="slidenum">
              <a:rPr lang="en-US" smtClean="0"/>
              <a:pPr fontAlgn="base">
                <a:spcBef>
                  <a:spcPct val="0"/>
                </a:spcBef>
                <a:spcAft>
                  <a:spcPct val="0"/>
                </a:spcAft>
                <a:defRPr/>
              </a:pPr>
              <a:t>65</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2638529" y="687050"/>
            <a:ext cx="1580943" cy="1191406"/>
          </a:xfrm>
          <a:noFill/>
          <a:ln>
            <a:solidFill>
              <a:srgbClr val="000000"/>
            </a:solidFill>
            <a:miter lim="800000"/>
            <a:headEnd/>
            <a:tailEnd/>
          </a:ln>
        </p:spPr>
      </p:sp>
      <p:sp>
        <p:nvSpPr>
          <p:cNvPr id="71683" name="Notes Placeholder 2"/>
          <p:cNvSpPr>
            <a:spLocks noGrp="1"/>
          </p:cNvSpPr>
          <p:nvPr>
            <p:ph type="body" idx="1"/>
          </p:nvPr>
        </p:nvSpPr>
        <p:spPr bwMode="auto">
          <a:xfrm>
            <a:off x="223631" y="1951845"/>
            <a:ext cx="6410739" cy="6506669"/>
          </a:xfrm>
          <a:noFill/>
        </p:spPr>
        <p:txBody>
          <a:bodyPr wrap="square" numCol="1" anchor="t" anchorCtr="0" compatLnSpc="1">
            <a:prstTxWarp prst="textNoShape">
              <a:avLst/>
            </a:prstTxWarp>
            <a:normAutofit/>
          </a:bodyPr>
          <a:lstStyle/>
          <a:p>
            <a:pPr defTabSz="911322">
              <a:spcBef>
                <a:spcPct val="0"/>
              </a:spcBef>
            </a:pPr>
            <a:r>
              <a:rPr lang="en-US" sz="2000" dirty="0" smtClean="0"/>
              <a:t>…</a:t>
            </a:r>
            <a:r>
              <a:rPr lang="en-US" sz="1600" dirty="0" smtClean="0"/>
              <a:t>Fluency, Deep Understanding, Applications, and Balanced Approach.</a:t>
            </a:r>
          </a:p>
          <a:p>
            <a:pPr defTabSz="911322">
              <a:spcBef>
                <a:spcPct val="0"/>
              </a:spcBef>
            </a:pPr>
            <a:endParaRPr lang="en-US" sz="1600" dirty="0" smtClean="0"/>
          </a:p>
          <a:p>
            <a:pPr defTabSz="911322">
              <a:spcBef>
                <a:spcPct val="0"/>
              </a:spcBef>
              <a:buFont typeface="Arial" pitchFamily="34" charset="0"/>
              <a:buChar char="•"/>
            </a:pPr>
            <a:r>
              <a:rPr lang="en-US" sz="1600" dirty="0" smtClean="0"/>
              <a:t>When talking about one of these 4, we often referenced the other 3 in it’s definition or explanation.</a:t>
            </a:r>
          </a:p>
          <a:p>
            <a:pPr lvl="1" defTabSz="911322">
              <a:spcBef>
                <a:spcPct val="0"/>
              </a:spcBef>
              <a:buFont typeface="Wingdings" pitchFamily="2" charset="2"/>
              <a:buChar char="Ø"/>
            </a:pPr>
            <a:r>
              <a:rPr lang="en-US" sz="1600" dirty="0" smtClean="0"/>
              <a:t>For instance when we talked about fluency in our GPB session, we stated, “fluency, which is not just about being quick and rattling off an algorithm, but it is about teachers and students having a </a:t>
            </a:r>
            <a:r>
              <a:rPr lang="en-US" sz="1600" b="1" dirty="0" smtClean="0"/>
              <a:t>deep understanding </a:t>
            </a:r>
            <a:r>
              <a:rPr lang="en-US" sz="1600" dirty="0" smtClean="0"/>
              <a:t>which allows both to be flexible in their thinking (</a:t>
            </a:r>
            <a:r>
              <a:rPr lang="en-US" sz="1600" b="1" dirty="0" smtClean="0"/>
              <a:t>balanced approach</a:t>
            </a:r>
            <a:r>
              <a:rPr lang="en-US" sz="1600" dirty="0" smtClean="0"/>
              <a:t>), and to decide which methods and strategies would be most efficient and appropriate (</a:t>
            </a:r>
            <a:r>
              <a:rPr lang="en-US" sz="1600" b="1" dirty="0" smtClean="0"/>
              <a:t>Application</a:t>
            </a:r>
            <a:r>
              <a:rPr lang="en-US" sz="1600" dirty="0" smtClean="0"/>
              <a:t>)”</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5D2BFB-4757-41A3-95C6-31B7BDA87B9A}" type="slidenum">
              <a:rPr lang="en-US" smtClean="0"/>
              <a:pPr fontAlgn="base">
                <a:spcBef>
                  <a:spcPct val="0"/>
                </a:spcBef>
                <a:spcAft>
                  <a:spcPct val="0"/>
                </a:spcAft>
                <a:defRPr/>
              </a:pPr>
              <a:t>66</a:t>
            </a:fld>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638529" y="687050"/>
            <a:ext cx="1580943" cy="1191406"/>
          </a:xfrm>
          <a:noFill/>
          <a:ln>
            <a:solidFill>
              <a:srgbClr val="000000"/>
            </a:solidFill>
            <a:miter lim="800000"/>
            <a:headEnd/>
            <a:tailEnd/>
          </a:ln>
        </p:spPr>
      </p:sp>
      <p:sp>
        <p:nvSpPr>
          <p:cNvPr id="72707" name="Notes Placeholder 2"/>
          <p:cNvSpPr>
            <a:spLocks noGrp="1"/>
          </p:cNvSpPr>
          <p:nvPr>
            <p:ph type="body" idx="1"/>
          </p:nvPr>
        </p:nvSpPr>
        <p:spPr bwMode="auto">
          <a:xfrm>
            <a:off x="372717" y="1951845"/>
            <a:ext cx="6261652" cy="6506669"/>
          </a:xfrm>
          <a:noFill/>
        </p:spPr>
        <p:txBody>
          <a:bodyPr wrap="square" numCol="1" anchor="t" anchorCtr="0" compatLnSpc="1">
            <a:prstTxWarp prst="textNoShape">
              <a:avLst/>
            </a:prstTxWarp>
            <a:normAutofit/>
          </a:bodyPr>
          <a:lstStyle/>
          <a:p>
            <a:pPr defTabSz="911322">
              <a:spcBef>
                <a:spcPct val="0"/>
              </a:spcBef>
            </a:pPr>
            <a:r>
              <a:rPr lang="en-US" sz="1600" dirty="0" smtClean="0"/>
              <a:t>So the authors have compressed those four lenses (F, DU, A, &amp; BA) into the one lens of rigor.  </a:t>
            </a:r>
          </a:p>
          <a:p>
            <a:pPr defTabSz="911322">
              <a:spcBef>
                <a:spcPct val="0"/>
              </a:spcBef>
              <a:buFont typeface="Arial" pitchFamily="34" charset="0"/>
              <a:buChar char="•"/>
            </a:pPr>
            <a:r>
              <a:rPr lang="en-US" sz="1600" dirty="0" smtClean="0"/>
              <a:t>Therefore, we now have three lenses which provide</a:t>
            </a:r>
            <a:r>
              <a:rPr lang="en-US" sz="1600" dirty="0" smtClean="0">
                <a:ea typeface="ＭＳ Ｐゴシック"/>
                <a:cs typeface="ＭＳ Ｐゴシック"/>
              </a:rPr>
              <a:t> a framework through which to address the necessary changes in instruction demanded by the Common Core.</a:t>
            </a:r>
            <a:endParaRPr lang="en-US" sz="1600"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67</a:t>
            </a:fld>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638529" y="687050"/>
            <a:ext cx="1580943" cy="1191406"/>
          </a:xfrm>
          <a:noFill/>
          <a:ln>
            <a:solidFill>
              <a:srgbClr val="000000"/>
            </a:solidFill>
            <a:miter lim="800000"/>
            <a:headEnd/>
            <a:tailEnd/>
          </a:ln>
        </p:spPr>
      </p:sp>
      <p:sp>
        <p:nvSpPr>
          <p:cNvPr id="72707" name="Notes Placeholder 2"/>
          <p:cNvSpPr>
            <a:spLocks noGrp="1"/>
          </p:cNvSpPr>
          <p:nvPr>
            <p:ph type="body" idx="1"/>
          </p:nvPr>
        </p:nvSpPr>
        <p:spPr bwMode="auto">
          <a:xfrm>
            <a:off x="298174" y="1951845"/>
            <a:ext cx="6336196" cy="6506669"/>
          </a:xfrm>
          <a:noFill/>
        </p:spPr>
        <p:txBody>
          <a:bodyPr wrap="square" numCol="1" anchor="t" anchorCtr="0" compatLnSpc="1">
            <a:prstTxWarp prst="textNoShape">
              <a:avLst/>
            </a:prstTxWarp>
            <a:normAutofit/>
          </a:bodyPr>
          <a:lstStyle/>
          <a:p>
            <a:pPr eaLnBrk="1" hangingPunct="1">
              <a:spcBef>
                <a:spcPct val="0"/>
              </a:spcBef>
              <a:buFont typeface="Arial" pitchFamily="34" charset="0"/>
              <a:buChar char="•"/>
            </a:pPr>
            <a:r>
              <a:rPr lang="en-US" sz="1600" dirty="0" smtClean="0"/>
              <a:t>The first lens</a:t>
            </a:r>
            <a:r>
              <a:rPr lang="en-US" sz="1600" baseline="0" dirty="0" smtClean="0"/>
              <a:t> being focus </a:t>
            </a:r>
            <a:r>
              <a:rPr lang="en-US" sz="1600" i="1" baseline="0" dirty="0" smtClean="0"/>
              <a:t>(state the general definition)</a:t>
            </a:r>
            <a:endParaRPr lang="en-US" sz="1600" baseline="0" dirty="0" smtClean="0"/>
          </a:p>
          <a:p>
            <a:pPr lvl="1" eaLnBrk="1" hangingPunct="1">
              <a:spcBef>
                <a:spcPct val="0"/>
              </a:spcBef>
              <a:buFont typeface="Wingdings" pitchFamily="2" charset="2"/>
              <a:buChar char="Ø"/>
            </a:pPr>
            <a:r>
              <a:rPr lang="en-US" sz="1600" i="0" baseline="0" dirty="0" smtClean="0"/>
              <a:t>In the summer sessions we asked teachers to define focus and discuss in small groups what it means to them.</a:t>
            </a:r>
          </a:p>
          <a:p>
            <a:pPr lvl="1" eaLnBrk="1" hangingPunct="1">
              <a:spcBef>
                <a:spcPct val="0"/>
              </a:spcBef>
              <a:buFont typeface="Wingdings" pitchFamily="2" charset="2"/>
              <a:buChar char="Ø"/>
            </a:pPr>
            <a:r>
              <a:rPr lang="en-US" sz="1600" i="0" baseline="0" dirty="0" smtClean="0"/>
              <a:t>We then provided “Focus Reminders”…these were the messages from the authors of the core or other experts…and we again asked for teachers to discuss and share their thoughts in regards to these reminders.</a:t>
            </a:r>
          </a:p>
          <a:p>
            <a:pPr lvl="0" eaLnBrk="1" hangingPunct="1">
              <a:spcBef>
                <a:spcPct val="0"/>
              </a:spcBef>
              <a:buFont typeface="Arial" pitchFamily="34" charset="0"/>
              <a:buChar char="•"/>
            </a:pPr>
            <a:r>
              <a:rPr lang="en-US" sz="1600" i="0" baseline="0" dirty="0" smtClean="0"/>
              <a:t>In your packet/folder, you will find a document titled “Vital shifts in Content Delivery- key points”.</a:t>
            </a:r>
          </a:p>
          <a:p>
            <a:pPr lvl="1" eaLnBrk="1" hangingPunct="1">
              <a:spcBef>
                <a:spcPct val="0"/>
              </a:spcBef>
              <a:buFont typeface="Arial" pitchFamily="34" charset="0"/>
              <a:buChar char="•"/>
            </a:pPr>
            <a:r>
              <a:rPr lang="en-US" sz="1600" i="0" baseline="0" dirty="0" smtClean="0"/>
              <a:t>Included in this document are the focus reminders that we are not going to discuss today, but were presented and discussed with the teachers this summer</a:t>
            </a:r>
          </a:p>
          <a:p>
            <a:pPr lvl="1" eaLnBrk="1" hangingPunct="1">
              <a:spcBef>
                <a:spcPct val="0"/>
              </a:spcBef>
              <a:buFont typeface="Arial" pitchFamily="34" charset="0"/>
              <a:buChar char="•"/>
            </a:pPr>
            <a:r>
              <a:rPr lang="en-US" sz="1600" i="0" baseline="0" dirty="0" smtClean="0"/>
              <a:t>We ask that you take the time to read over these key points in the near future so you are familiar with these focus reminders.  </a:t>
            </a:r>
            <a:endParaRPr lang="en-US" sz="1600" i="0" dirty="0" smtClean="0"/>
          </a:p>
          <a:p>
            <a:pPr eaLnBrk="1" hangingPunct="1">
              <a:spcBef>
                <a:spcPct val="0"/>
              </a:spcBef>
            </a:pPr>
            <a:r>
              <a:rPr lang="en-US" sz="2000" dirty="0" smtClean="0"/>
              <a:t>	</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68</a:t>
            </a:fld>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2590801" y="152401"/>
            <a:ext cx="1752600" cy="2286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4755" name="Notes Placeholder 2"/>
          <p:cNvSpPr>
            <a:spLocks noGrp="1"/>
          </p:cNvSpPr>
          <p:nvPr>
            <p:ph type="body" idx="1"/>
          </p:nvPr>
        </p:nvSpPr>
        <p:spPr bwMode="auto">
          <a:xfrm>
            <a:off x="298175" y="599607"/>
            <a:ext cx="6336195" cy="785890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r>
              <a:rPr lang="en-US" sz="1500" dirty="0" smtClean="0"/>
              <a:t>In the spirit of focus, we also</a:t>
            </a:r>
            <a:r>
              <a:rPr lang="en-US" sz="1500" baseline="0" dirty="0" smtClean="0"/>
              <a:t> shared</a:t>
            </a:r>
            <a:r>
              <a:rPr lang="en-US" sz="1500" dirty="0" smtClean="0"/>
              <a:t> some support materials available to us from the authors of the CC which can be found on the </a:t>
            </a:r>
            <a:r>
              <a:rPr lang="en-US" sz="1500" dirty="0" err="1" smtClean="0"/>
              <a:t>achievethecore</a:t>
            </a:r>
            <a:r>
              <a:rPr lang="en-US" sz="1500" baseline="0" dirty="0" smtClean="0"/>
              <a:t> website</a:t>
            </a:r>
            <a:r>
              <a:rPr lang="en-US" sz="1500" dirty="0" smtClean="0"/>
              <a:t>.  </a:t>
            </a:r>
          </a:p>
          <a:p>
            <a:pPr>
              <a:buFont typeface="Arial" pitchFamily="34" charset="0"/>
              <a:buChar char="•"/>
            </a:pPr>
            <a:r>
              <a:rPr lang="en-US" sz="1500" dirty="0" smtClean="0"/>
              <a:t>They have outlined the clusters at each grade level and from my understanding, are still currently working on high school course cluster delineation. </a:t>
            </a:r>
          </a:p>
          <a:p>
            <a:pPr>
              <a:buFont typeface="Arial" pitchFamily="34" charset="0"/>
              <a:buChar char="•"/>
            </a:pPr>
            <a:r>
              <a:rPr lang="en-US" sz="1500" dirty="0" smtClean="0"/>
              <a:t>Not all of the content in a given grade is emphasized </a:t>
            </a:r>
            <a:r>
              <a:rPr lang="en-US" sz="1500" i="1" dirty="0" smtClean="0"/>
              <a:t>equally</a:t>
            </a:r>
            <a:r>
              <a:rPr lang="en-US" sz="1500" dirty="0" smtClean="0"/>
              <a:t> in the standards. Some clusters require greater emphasis, or focus, than the others based on the depth of the ideas, the time that they take to master, and/or their importance to future mathematics or the demands of college and career readiness. </a:t>
            </a:r>
          </a:p>
          <a:p>
            <a:pPr>
              <a:buFont typeface="Arial" pitchFamily="34" charset="0"/>
              <a:buChar char="•"/>
            </a:pPr>
            <a:r>
              <a:rPr lang="en-US" sz="1500" dirty="0" smtClean="0"/>
              <a:t>In addition, an intense focus on the most critical material at each grade allows depth in learning, which is carried out through the Standards for Mathematical Practice.</a:t>
            </a:r>
          </a:p>
          <a:p>
            <a:pPr lvl="1">
              <a:buFont typeface="Wingdings" pitchFamily="2" charset="2"/>
              <a:buChar char="Ø"/>
            </a:pPr>
            <a:r>
              <a:rPr lang="en-US" sz="1500" dirty="0" smtClean="0"/>
              <a:t>This table identifies the Major Clusters, Additional Clusters, and Supporting Clusters for this grade.</a:t>
            </a:r>
          </a:p>
          <a:p>
            <a:pPr lvl="2">
              <a:buFont typeface="Wingdings" pitchFamily="2" charset="2"/>
              <a:buChar char="q"/>
            </a:pPr>
            <a:r>
              <a:rPr lang="en-US" sz="1500" dirty="0" smtClean="0"/>
              <a:t>So, my first thought is are these three categories creating power standards?</a:t>
            </a:r>
          </a:p>
          <a:p>
            <a:pPr lvl="2">
              <a:buFont typeface="Wingdings" pitchFamily="2" charset="2"/>
              <a:buChar char="q"/>
            </a:pPr>
            <a:r>
              <a:rPr lang="en-US" sz="1500" dirty="0" smtClean="0"/>
              <a:t>Major clusters are not to be confused with power standards which often create an exclusive curriculum in which other standards are often neglected, or not taught at all, and this can leave gaps in student skill and understanding creating negative consequences on learning progressions.</a:t>
            </a:r>
          </a:p>
          <a:p>
            <a:pPr lvl="2">
              <a:buFont typeface="Wingdings" pitchFamily="2" charset="2"/>
              <a:buChar char="q"/>
            </a:pPr>
            <a:r>
              <a:rPr lang="en-US" sz="1500" dirty="0" smtClean="0"/>
              <a:t>Good way to think of it…major clusters are like the posts on a fence </a:t>
            </a:r>
          </a:p>
          <a:p>
            <a:pPr lvl="2">
              <a:buFont typeface="Wingdings" pitchFamily="2" charset="2"/>
              <a:buChar char="q"/>
            </a:pPr>
            <a:r>
              <a:rPr lang="en-US" sz="1500" dirty="0" smtClean="0"/>
              <a:t>Posts are very important to that fence, but we still need the rails of the fence for it to be considered a fence, otherwise</a:t>
            </a:r>
            <a:r>
              <a:rPr lang="en-US" sz="1500" baseline="0" dirty="0" smtClean="0"/>
              <a:t> it would just be a bunch of posts in the ground that are not connected!</a:t>
            </a:r>
            <a:r>
              <a:rPr lang="en-US" sz="1500" dirty="0" smtClean="0"/>
              <a:t> </a:t>
            </a:r>
          </a:p>
          <a:p>
            <a:pPr lvl="3">
              <a:buFont typeface="Wingdings" pitchFamily="2" charset="2"/>
              <a:buChar char="v"/>
            </a:pPr>
            <a:r>
              <a:rPr lang="en-US" sz="1500" dirty="0" smtClean="0"/>
              <a:t>The additional and supporting clusters can not be ignored as they are the rails of the fence…they connect</a:t>
            </a:r>
            <a:r>
              <a:rPr lang="en-US" sz="1500" baseline="0" dirty="0" smtClean="0"/>
              <a:t> the major clusters</a:t>
            </a:r>
            <a:r>
              <a:rPr lang="en-US" sz="1500" dirty="0" smtClean="0"/>
              <a:t>.</a:t>
            </a:r>
          </a:p>
          <a:p>
            <a:pPr lvl="0">
              <a:buFont typeface="Arial" pitchFamily="34" charset="0"/>
              <a:buChar char="•"/>
            </a:pPr>
            <a:r>
              <a:rPr lang="en-US" sz="1500" dirty="0" smtClean="0"/>
              <a:t>In summary, to say that some things have greater emphasis is not to say that anything in the standards can safely be neglected in instruction.</a:t>
            </a:r>
            <a:endParaRPr lang="en-US" sz="1500" dirty="0"/>
          </a:p>
        </p:txBody>
      </p:sp>
      <p:sp>
        <p:nvSpPr>
          <p:cNvPr id="4" name="Slide Number Placeholder 3"/>
          <p:cNvSpPr>
            <a:spLocks noGrp="1"/>
          </p:cNvSpPr>
          <p:nvPr>
            <p:ph type="sldNum" sz="quarter" idx="5"/>
          </p:nvPr>
        </p:nvSpPr>
        <p:spPr/>
        <p:txBody>
          <a:bodyPr/>
          <a:lstStyle/>
          <a:p>
            <a:pPr>
              <a:defRPr/>
            </a:pPr>
            <a:fld id="{BB95F075-D885-4DCD-8981-CBE8945D23FF}" type="slidenum">
              <a:rPr lang="en-US" smtClean="0"/>
              <a:pPr>
                <a:defRPr/>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Brooke- 2:36- 2:40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638529" y="687050"/>
            <a:ext cx="1580943" cy="737016"/>
          </a:xfrm>
          <a:noFill/>
          <a:ln>
            <a:solidFill>
              <a:srgbClr val="000000"/>
            </a:solidFill>
            <a:miter lim="800000"/>
            <a:headEnd/>
            <a:tailEnd/>
          </a:ln>
        </p:spPr>
      </p:sp>
      <p:sp>
        <p:nvSpPr>
          <p:cNvPr id="72707" name="Notes Placeholder 2"/>
          <p:cNvSpPr>
            <a:spLocks noGrp="1"/>
          </p:cNvSpPr>
          <p:nvPr>
            <p:ph type="body" idx="1"/>
          </p:nvPr>
        </p:nvSpPr>
        <p:spPr bwMode="auto">
          <a:xfrm>
            <a:off x="298174" y="1573968"/>
            <a:ext cx="6261652" cy="6884546"/>
          </a:xfrm>
          <a:noFill/>
        </p:spPr>
        <p:txBody>
          <a:bodyPr wrap="square" numCol="1" anchor="t" anchorCtr="0" compatLnSpc="1">
            <a:prstTxWarp prst="textNoShape">
              <a:avLst/>
            </a:prstTxWarp>
            <a:normAutofit/>
          </a:bodyPr>
          <a:lstStyle/>
          <a:p>
            <a:pPr eaLnBrk="1" hangingPunct="1">
              <a:spcBef>
                <a:spcPct val="0"/>
              </a:spcBef>
              <a:buFont typeface="Arial" pitchFamily="34" charset="0"/>
              <a:buChar char="•"/>
            </a:pPr>
            <a:r>
              <a:rPr lang="en-US" sz="1600" dirty="0" smtClean="0"/>
              <a:t>The next lens</a:t>
            </a:r>
            <a:r>
              <a:rPr lang="en-US" sz="1600" baseline="0" dirty="0" smtClean="0"/>
              <a:t> is that of coherence </a:t>
            </a:r>
            <a:r>
              <a:rPr lang="en-US" sz="1600" i="1" baseline="0" dirty="0" smtClean="0"/>
              <a:t>(state the general definition)</a:t>
            </a:r>
          </a:p>
          <a:p>
            <a:pPr lvl="1" eaLnBrk="1" hangingPunct="1">
              <a:spcBef>
                <a:spcPct val="0"/>
              </a:spcBef>
              <a:buFont typeface="Wingdings" pitchFamily="2" charset="2"/>
              <a:buChar char="Ø"/>
            </a:pPr>
            <a:r>
              <a:rPr lang="en-US" sz="1600" i="0" baseline="0" dirty="0" smtClean="0"/>
              <a:t>In the summer GCTM session, we did the same with coherence as we did with focus in that we asked teachers to define, share and discuss their thoughts in regards to coherence.</a:t>
            </a:r>
          </a:p>
          <a:p>
            <a:pPr lvl="1" eaLnBrk="1" hangingPunct="1">
              <a:spcBef>
                <a:spcPct val="0"/>
              </a:spcBef>
              <a:buFont typeface="Wingdings" pitchFamily="2" charset="2"/>
              <a:buChar char="Ø"/>
            </a:pPr>
            <a:r>
              <a:rPr lang="en-US" sz="1600" i="0" baseline="0" dirty="0" smtClean="0"/>
              <a:t>On the key points document, you will also find the “Coherence Reminders”, which we are not going to discuss today, but were presented and discussed with the teachers this summer.</a:t>
            </a:r>
          </a:p>
          <a:p>
            <a:pPr lvl="1" eaLnBrk="1" hangingPunct="1">
              <a:spcBef>
                <a:spcPct val="0"/>
              </a:spcBef>
              <a:buFont typeface="Arial" pitchFamily="34" charset="0"/>
              <a:buChar char="•"/>
            </a:pPr>
            <a:r>
              <a:rPr lang="en-US" sz="1600" i="0" baseline="0" dirty="0" smtClean="0"/>
              <a:t>We again ask that you take the time to read over these key points in the near future so you are familiar with these coherence reminders.  </a:t>
            </a:r>
            <a:endParaRPr lang="en-US" sz="1600" i="0" dirty="0" smtClean="0"/>
          </a:p>
          <a:p>
            <a:pPr eaLnBrk="1" hangingPunct="1">
              <a:spcBef>
                <a:spcPct val="0"/>
              </a:spcBef>
            </a:pPr>
            <a:r>
              <a:rPr lang="en-US" sz="2000" dirty="0" smtClean="0"/>
              <a:t>	</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70</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1905000" y="228600"/>
            <a:ext cx="2667000" cy="6096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6803" name="Notes Placeholder 2"/>
          <p:cNvSpPr>
            <a:spLocks noGrp="1"/>
          </p:cNvSpPr>
          <p:nvPr>
            <p:ph type="body" idx="1"/>
          </p:nvPr>
        </p:nvSpPr>
        <p:spPr bwMode="auto">
          <a:xfrm>
            <a:off x="381000" y="990601"/>
            <a:ext cx="6172200" cy="7467914"/>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buFont typeface="Arial" pitchFamily="34" charset="0"/>
              <a:buChar char="•"/>
            </a:pPr>
            <a:r>
              <a:rPr lang="en-US" sz="1600" dirty="0" smtClean="0"/>
              <a:t>During on discussion</a:t>
            </a:r>
            <a:r>
              <a:rPr lang="en-US" sz="1600" baseline="0" dirty="0" smtClean="0"/>
              <a:t> about coherence and the coherence reminders, we asked the teachers to the think about the critical learning progression of fractions</a:t>
            </a:r>
          </a:p>
          <a:p>
            <a:pPr lvl="1" eaLnBrk="1" hangingPunct="1">
              <a:spcBef>
                <a:spcPct val="0"/>
              </a:spcBef>
              <a:buFont typeface="Wingdings" pitchFamily="2" charset="2"/>
              <a:buChar char="Ø"/>
            </a:pPr>
            <a:r>
              <a:rPr lang="en-US" sz="1600" baseline="0" dirty="0" smtClean="0"/>
              <a:t>We had them take out their standards and construct this progression from K-12…to think about and see the coherence of this progression that is so critical and crucial for students as they progress to Algebra</a:t>
            </a:r>
          </a:p>
          <a:p>
            <a:pPr lvl="0" eaLnBrk="1" hangingPunct="1">
              <a:spcBef>
                <a:spcPct val="0"/>
              </a:spcBef>
              <a:buFont typeface="Arial" pitchFamily="34" charset="0"/>
              <a:buChar char="•"/>
            </a:pPr>
            <a:r>
              <a:rPr lang="en-US" sz="1600" baseline="0" dirty="0" smtClean="0"/>
              <a:t>I think you already know how I feel about these practices from my opening…</a:t>
            </a:r>
          </a:p>
          <a:p>
            <a:pPr lvl="1" eaLnBrk="1" hangingPunct="1">
              <a:spcBef>
                <a:spcPct val="0"/>
              </a:spcBef>
              <a:buFont typeface="Wingdings" pitchFamily="2" charset="2"/>
              <a:buChar char="Ø"/>
            </a:pPr>
            <a:r>
              <a:rPr lang="en-US" sz="1600" baseline="0" dirty="0" smtClean="0"/>
              <a:t>This set of practices engenders an attitude that creates a mathematical character that accompanies a student from K-rest of life…a way to think about mathematics… </a:t>
            </a:r>
          </a:p>
          <a:p>
            <a:pPr lvl="1" eaLnBrk="1" hangingPunct="1">
              <a:spcBef>
                <a:spcPct val="0"/>
              </a:spcBef>
              <a:buFont typeface="Wingdings" pitchFamily="2" charset="2"/>
              <a:buChar char="Ø"/>
            </a:pPr>
            <a:r>
              <a:rPr lang="en-US" sz="1600" baseline="0" dirty="0" smtClean="0"/>
              <a:t>They assist in developing a mathematical mindset…it is an approach to problem solving</a:t>
            </a:r>
          </a:p>
          <a:p>
            <a:pPr lvl="1" eaLnBrk="1" hangingPunct="1">
              <a:spcBef>
                <a:spcPct val="0"/>
              </a:spcBef>
              <a:buFont typeface="Wingdings" pitchFamily="2" charset="2"/>
              <a:buChar char="Ø"/>
            </a:pPr>
            <a:r>
              <a:rPr lang="en-US" sz="1600" baseline="0" dirty="0" smtClean="0"/>
              <a:t>It is how our students develop their mathematical characters which can be used for the rest of their life (even when they think they are not engaging in math…but actually are!)</a:t>
            </a:r>
          </a:p>
          <a:p>
            <a:pPr lvl="0" eaLnBrk="1" hangingPunct="1">
              <a:spcBef>
                <a:spcPct val="0"/>
              </a:spcBef>
              <a:buFont typeface="Arial" pitchFamily="34" charset="0"/>
              <a:buChar char="•"/>
            </a:pPr>
            <a:r>
              <a:rPr lang="en-US" sz="1600" baseline="0" dirty="0" smtClean="0"/>
              <a:t>Let’s refer back to what you just you just experienced in the FAL</a:t>
            </a:r>
          </a:p>
          <a:p>
            <a:pPr lvl="0" eaLnBrk="1" hangingPunct="1">
              <a:spcBef>
                <a:spcPct val="0"/>
              </a:spcBef>
              <a:buFont typeface="Arial" pitchFamily="34" charset="0"/>
              <a:buChar char="•"/>
            </a:pPr>
            <a:r>
              <a:rPr lang="en-US" sz="1600" baseline="0" dirty="0" smtClean="0"/>
              <a:t>Did you apply some of these practices as you worked your way through the FAL?  Do you apply these practices in many of the things you do each day in non-</a:t>
            </a:r>
            <a:r>
              <a:rPr lang="en-US" sz="1600" baseline="0" dirty="0" err="1" smtClean="0"/>
              <a:t>mathy</a:t>
            </a:r>
            <a:r>
              <a:rPr lang="en-US" sz="1600" baseline="0" dirty="0" smtClean="0"/>
              <a:t> situations?  </a:t>
            </a:r>
          </a:p>
          <a:p>
            <a:pPr lvl="0" eaLnBrk="1" hangingPunct="1">
              <a:spcBef>
                <a:spcPct val="0"/>
              </a:spcBef>
              <a:buFont typeface="Arial" pitchFamily="34" charset="0"/>
              <a:buChar char="•"/>
            </a:pPr>
            <a:r>
              <a:rPr lang="en-US" sz="1600" baseline="0" dirty="0" smtClean="0"/>
              <a:t>My guess is that you use them quite often in your daily professional and personal life.</a:t>
            </a:r>
            <a:endParaRPr lang="en-US" sz="1600" dirty="0" smtClean="0"/>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003E80-0799-4B45-B69D-60CD90EBCCD7}" type="slidenum">
              <a:rPr lang="en-US" smtClean="0"/>
              <a:pPr fontAlgn="base">
                <a:spcBef>
                  <a:spcPct val="0"/>
                </a:spcBef>
                <a:spcAft>
                  <a:spcPct val="0"/>
                </a:spcAft>
                <a:defRPr/>
              </a:pPr>
              <a:t>71</a:t>
            </a:fld>
            <a:endParaRPr lang="en-US" dirty="0"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638529" y="687050"/>
            <a:ext cx="1580943" cy="1191406"/>
          </a:xfrm>
          <a:noFill/>
          <a:ln>
            <a:solidFill>
              <a:srgbClr val="000000"/>
            </a:solidFill>
            <a:miter lim="800000"/>
            <a:headEnd/>
            <a:tailEnd/>
          </a:ln>
        </p:spPr>
      </p:sp>
      <p:sp>
        <p:nvSpPr>
          <p:cNvPr id="72707" name="Notes Placeholder 2"/>
          <p:cNvSpPr>
            <a:spLocks noGrp="1"/>
          </p:cNvSpPr>
          <p:nvPr>
            <p:ph type="body" idx="1"/>
          </p:nvPr>
        </p:nvSpPr>
        <p:spPr bwMode="auto">
          <a:xfrm>
            <a:off x="223631" y="1951845"/>
            <a:ext cx="6410739" cy="6506669"/>
          </a:xfrm>
          <a:noFill/>
        </p:spPr>
        <p:txBody>
          <a:bodyPr wrap="square" numCol="1" anchor="t" anchorCtr="0" compatLnSpc="1">
            <a:prstTxWarp prst="textNoShape">
              <a:avLst/>
            </a:prstTxWarp>
          </a:bodyPr>
          <a:lstStyle/>
          <a:p>
            <a:pPr eaLnBrk="1" hangingPunct="1">
              <a:spcBef>
                <a:spcPct val="0"/>
              </a:spcBef>
              <a:buFont typeface="Arial" pitchFamily="34" charset="0"/>
              <a:buChar char="•"/>
            </a:pPr>
            <a:r>
              <a:rPr lang="en-US" sz="1600" dirty="0" smtClean="0"/>
              <a:t>The next lens</a:t>
            </a:r>
            <a:r>
              <a:rPr lang="en-US" sz="1600" baseline="0" dirty="0" smtClean="0"/>
              <a:t> is that of rigor </a:t>
            </a:r>
            <a:r>
              <a:rPr lang="en-US" sz="1600" i="1" baseline="0" dirty="0" smtClean="0"/>
              <a:t>(state the general definition) </a:t>
            </a:r>
          </a:p>
          <a:p>
            <a:pPr lvl="1" eaLnBrk="1" hangingPunct="1">
              <a:spcBef>
                <a:spcPct val="0"/>
              </a:spcBef>
              <a:buFont typeface="Wingdings" pitchFamily="2" charset="2"/>
              <a:buChar char="Ø"/>
            </a:pPr>
            <a:r>
              <a:rPr lang="en-US" sz="1600" i="0" baseline="0" dirty="0" smtClean="0"/>
              <a:t>Remembering that this consists of fluency, deep understanding, application, and a balance approach.</a:t>
            </a:r>
          </a:p>
          <a:p>
            <a:pPr lvl="1" eaLnBrk="1" hangingPunct="1">
              <a:spcBef>
                <a:spcPct val="0"/>
              </a:spcBef>
              <a:buFont typeface="Wingdings" pitchFamily="2" charset="2"/>
              <a:buChar char="Ø"/>
            </a:pPr>
            <a:r>
              <a:rPr lang="en-US" sz="1600" i="0" baseline="0" dirty="0" smtClean="0"/>
              <a:t>In the summer GCTM session, we did the same with rigor as we did with focus &amp; coherence in that we asked teachers to define, share and discuss their thoughts in regards to rigor.</a:t>
            </a:r>
          </a:p>
          <a:p>
            <a:pPr lvl="1" eaLnBrk="1" hangingPunct="1">
              <a:spcBef>
                <a:spcPct val="0"/>
              </a:spcBef>
              <a:buFont typeface="Wingdings" pitchFamily="2" charset="2"/>
              <a:buChar char="Ø"/>
            </a:pPr>
            <a:r>
              <a:rPr lang="en-US" sz="1600" i="0" baseline="0" dirty="0" smtClean="0"/>
              <a:t>On the key points document, you will also find the “Rigor Reminders”, which we are not going to discuss today, but were presented and discussed with the teachers this summer.</a:t>
            </a:r>
          </a:p>
          <a:p>
            <a:pPr lvl="1" eaLnBrk="1" hangingPunct="1">
              <a:spcBef>
                <a:spcPct val="0"/>
              </a:spcBef>
              <a:buFont typeface="Arial" pitchFamily="34" charset="0"/>
              <a:buChar char="•"/>
            </a:pPr>
            <a:r>
              <a:rPr lang="en-US" sz="1600" i="0" baseline="0" dirty="0" smtClean="0"/>
              <a:t>We again ask that you take the time to read over these key points in the near future so you are familiar with these rigor reminders.  </a:t>
            </a:r>
            <a:endParaRPr lang="en-US" sz="1600" i="0" dirty="0" smtClean="0"/>
          </a:p>
          <a:p>
            <a:pPr eaLnBrk="1" hangingPunct="1">
              <a:spcBef>
                <a:spcPct val="0"/>
              </a:spcBef>
            </a:pPr>
            <a:r>
              <a:rPr lang="en-US" sz="2000" dirty="0" smtClean="0"/>
              <a:t>	</a:t>
            </a:r>
          </a:p>
          <a:p>
            <a:pPr defTabSz="897301">
              <a:spcBef>
                <a:spcPct val="0"/>
              </a:spcBef>
              <a:defRPr/>
            </a:pPr>
            <a:endParaRPr lang="en-US" sz="2000" dirty="0" smtClean="0"/>
          </a:p>
          <a:p>
            <a:pPr eaLnBrk="1" hangingPunct="1">
              <a:spcBef>
                <a:spcPct val="0"/>
              </a:spcBef>
            </a:pPr>
            <a:endParaRPr lang="en-US"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72</a:t>
            </a:fld>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424" y="299805"/>
            <a:ext cx="4547152" cy="749507"/>
          </a:xfrm>
        </p:spPr>
      </p:sp>
      <p:sp>
        <p:nvSpPr>
          <p:cNvPr id="3" name="Notes Placeholder 2"/>
          <p:cNvSpPr>
            <a:spLocks noGrp="1"/>
          </p:cNvSpPr>
          <p:nvPr>
            <p:ph type="body" idx="1"/>
          </p:nvPr>
        </p:nvSpPr>
        <p:spPr>
          <a:xfrm>
            <a:off x="372718" y="1274165"/>
            <a:ext cx="6112564" cy="7184349"/>
          </a:xfrm>
        </p:spPr>
        <p:txBody>
          <a:bodyPr>
            <a:normAutofit/>
          </a:bodyPr>
          <a:lstStyle/>
          <a:p>
            <a:r>
              <a:rPr lang="en-US" sz="1600" dirty="0" smtClean="0"/>
              <a:t>Let’s revisit fluency through these three lenses …Take out your note card</a:t>
            </a:r>
          </a:p>
          <a:p>
            <a:pPr>
              <a:buFont typeface="Arial" pitchFamily="34" charset="0"/>
              <a:buChar char="•"/>
            </a:pPr>
            <a:r>
              <a:rPr lang="en-US" sz="1600" dirty="0" smtClean="0"/>
              <a:t>Has your definition of fluency changed?</a:t>
            </a:r>
          </a:p>
          <a:p>
            <a:pPr>
              <a:buFont typeface="Arial" pitchFamily="34" charset="0"/>
              <a:buChar char="•"/>
            </a:pPr>
            <a:r>
              <a:rPr lang="en-US" sz="1600" dirty="0" smtClean="0"/>
              <a:t>Is this fluency when you look through the three lenses?  </a:t>
            </a:r>
          </a:p>
          <a:p>
            <a:pPr lvl="1">
              <a:buFont typeface="Wingdings" pitchFamily="2" charset="2"/>
              <a:buChar char="Ø"/>
            </a:pPr>
            <a:r>
              <a:rPr lang="en-US" sz="1600" dirty="0" smtClean="0"/>
              <a:t>Is there coherence, is there focus, and is there rigor?</a:t>
            </a:r>
          </a:p>
          <a:p>
            <a:pPr lvl="1">
              <a:buFont typeface="Wingdings" pitchFamily="2" charset="2"/>
              <a:buChar char="Ø"/>
            </a:pPr>
            <a:r>
              <a:rPr lang="en-US" sz="1600" dirty="0" smtClean="0"/>
              <a:t>If your definition needs changing, how would you change it?</a:t>
            </a:r>
          </a:p>
          <a:p>
            <a:pPr lvl="1">
              <a:buFont typeface="Wingdings" pitchFamily="2" charset="2"/>
              <a:buChar char="Ø"/>
            </a:pPr>
            <a:r>
              <a:rPr lang="en-US" sz="1600" dirty="0" smtClean="0"/>
              <a:t>Turn to your elbow partner and discuss</a:t>
            </a:r>
          </a:p>
          <a:p>
            <a:pPr lvl="0">
              <a:buFont typeface="Arial" pitchFamily="34" charset="0"/>
              <a:buChar char="•"/>
            </a:pPr>
            <a:r>
              <a:rPr lang="en-US" sz="1600" dirty="0" smtClean="0"/>
              <a:t>We could probably talk about this all day…many opinions, many factors…what has happened prior…hard to tell just from this activity</a:t>
            </a:r>
          </a:p>
          <a:p>
            <a:pPr lvl="0">
              <a:buFont typeface="Arial" pitchFamily="34" charset="0"/>
              <a:buChar char="•"/>
            </a:pPr>
            <a:r>
              <a:rPr lang="en-US" sz="1600" dirty="0" smtClean="0"/>
              <a:t>Therefore, we won’t tell you whether this meets a definition of fluency…the answer is completely dependent upon the context, just like mathematics…certainly gives you something to think about!</a:t>
            </a:r>
          </a:p>
          <a:p>
            <a:endParaRPr lang="en-US"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3292475" y="149225"/>
            <a:ext cx="198438" cy="15081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3" name="Notes Placeholder 2"/>
          <p:cNvSpPr>
            <a:spLocks noGrp="1"/>
          </p:cNvSpPr>
          <p:nvPr>
            <p:ph type="body" idx="1"/>
          </p:nvPr>
        </p:nvSpPr>
        <p:spPr bwMode="auto">
          <a:xfrm>
            <a:off x="223631" y="299803"/>
            <a:ext cx="6485282" cy="869429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Autofit/>
          </a:bodyPr>
          <a:lstStyle/>
          <a:p>
            <a:pPr>
              <a:buFont typeface="Arial" pitchFamily="34" charset="0"/>
              <a:buChar char="•"/>
            </a:pPr>
            <a:r>
              <a:rPr lang="en-US" sz="1400" dirty="0" smtClean="0"/>
              <a:t>So…What</a:t>
            </a:r>
            <a:r>
              <a:rPr lang="en-US" sz="1400" baseline="0" dirty="0" smtClean="0"/>
              <a:t> Now?</a:t>
            </a:r>
          </a:p>
          <a:p>
            <a:pPr>
              <a:buFont typeface="Arial" pitchFamily="34" charset="0"/>
              <a:buChar char="•"/>
            </a:pPr>
            <a:r>
              <a:rPr lang="en-US" sz="1400" baseline="0" dirty="0" smtClean="0"/>
              <a:t>The plates of teachers are extremely full!  </a:t>
            </a:r>
          </a:p>
          <a:p>
            <a:pPr>
              <a:buFont typeface="Arial" pitchFamily="34" charset="0"/>
              <a:buChar char="•"/>
            </a:pPr>
            <a:r>
              <a:rPr lang="en-US" sz="1400" baseline="0" dirty="0" smtClean="0"/>
              <a:t>The authors of the Core are suggesting things for us to say yes to or to add on to that plate, therefore we have to create balance by removing things from the plate, so we have created a list of things to say no to </a:t>
            </a:r>
            <a:r>
              <a:rPr lang="en-US" sz="1400" baseline="0" dirty="0" err="1" smtClean="0"/>
              <a:t>to</a:t>
            </a:r>
            <a:r>
              <a:rPr lang="en-US" sz="1400" baseline="0" dirty="0" smtClean="0"/>
              <a:t> keep things in balance.</a:t>
            </a:r>
          </a:p>
          <a:p>
            <a:pPr>
              <a:buFont typeface="Arial" pitchFamily="34" charset="0"/>
              <a:buChar char="•"/>
            </a:pPr>
            <a:r>
              <a:rPr lang="en-US" sz="1400" baseline="0" dirty="0" smtClean="0"/>
              <a:t>Please read this list of yeses and nos. These are the suggestions we have provided to the teachers in order to keep their plate balanced.</a:t>
            </a:r>
          </a:p>
          <a:p>
            <a:pPr>
              <a:buFont typeface="Arial" pitchFamily="34" charset="0"/>
              <a:buChar char="•"/>
            </a:pPr>
            <a:r>
              <a:rPr lang="en-US" sz="1400" baseline="0" dirty="0" smtClean="0"/>
              <a:t>Do they make sense to you?  Do you have questions? </a:t>
            </a:r>
            <a:endParaRPr lang="en-US" sz="1400" dirty="0" smtClean="0"/>
          </a:p>
          <a:p>
            <a:pPr>
              <a:buFont typeface="Arial" pitchFamily="34" charset="0"/>
              <a:buChar char="•"/>
            </a:pPr>
            <a:r>
              <a:rPr lang="en-US" sz="1400" dirty="0" smtClean="0"/>
              <a:t>(1</a:t>
            </a:r>
            <a:r>
              <a:rPr lang="en-US" sz="1400" baseline="30000" dirty="0" smtClean="0"/>
              <a:t>st</a:t>
            </a:r>
            <a:r>
              <a:rPr lang="en-US" sz="1400" dirty="0" smtClean="0"/>
              <a:t> bullet) This means know and teach CCGPS. </a:t>
            </a:r>
          </a:p>
          <a:p>
            <a:pPr lvl="1">
              <a:buFont typeface="Wingdings" pitchFamily="2" charset="2"/>
              <a:buChar char="Ø"/>
            </a:pPr>
            <a:r>
              <a:rPr lang="en-US" sz="1400" dirty="0" smtClean="0"/>
              <a:t>Don’t go back and try to make what you used to do fit these new standards. </a:t>
            </a:r>
          </a:p>
          <a:p>
            <a:pPr lvl="1">
              <a:buFont typeface="Wingdings" pitchFamily="2" charset="2"/>
              <a:buChar char="Ø"/>
            </a:pPr>
            <a:r>
              <a:rPr lang="en-US" sz="1400" dirty="0" smtClean="0"/>
              <a:t>There was a 90% alignment, but it is not a perfect match, we can’t rely on crosswalks.</a:t>
            </a:r>
          </a:p>
          <a:p>
            <a:pPr>
              <a:buFont typeface="Arial" pitchFamily="34" charset="0"/>
              <a:buChar char="•"/>
            </a:pPr>
            <a:r>
              <a:rPr lang="en-US" sz="1400" dirty="0" smtClean="0"/>
              <a:t>(2</a:t>
            </a:r>
            <a:r>
              <a:rPr lang="en-US" sz="1400" baseline="30000" dirty="0" smtClean="0"/>
              <a:t>nd</a:t>
            </a:r>
            <a:r>
              <a:rPr lang="en-US" sz="1400" dirty="0" smtClean="0"/>
              <a:t> bullet) Planning like Goldilocks- Strands are generally too big, standards are too small and fragmented, and units which address clusters of related standards are just the right size. </a:t>
            </a:r>
          </a:p>
          <a:p>
            <a:pPr lvl="1">
              <a:buFont typeface="Wingdings" pitchFamily="2" charset="2"/>
              <a:buChar char="Ø"/>
            </a:pPr>
            <a:r>
              <a:rPr lang="en-US" sz="1400" dirty="0" smtClean="0"/>
              <a:t>It’s not about which standard you are teaching today, rather, what standards are students mastering in this unit. </a:t>
            </a:r>
          </a:p>
          <a:p>
            <a:pPr>
              <a:buFont typeface="Arial" pitchFamily="34" charset="0"/>
              <a:buChar char="•"/>
            </a:pPr>
            <a:r>
              <a:rPr lang="en-US" sz="1400" dirty="0" smtClean="0"/>
              <a:t>(3</a:t>
            </a:r>
            <a:r>
              <a:rPr lang="en-US" sz="1400" baseline="30000" dirty="0" smtClean="0"/>
              <a:t>rd</a:t>
            </a:r>
            <a:r>
              <a:rPr lang="en-US" sz="1400" dirty="0" smtClean="0"/>
              <a:t> bullet) We have traditionally been focused on answer getting in the US. </a:t>
            </a:r>
          </a:p>
          <a:p>
            <a:pPr lvl="1">
              <a:buFont typeface="Wingdings" pitchFamily="2" charset="2"/>
              <a:buChar char="Ø"/>
            </a:pPr>
            <a:r>
              <a:rPr lang="en-US" sz="1400" dirty="0" smtClean="0"/>
              <a:t>Unfortunately, a right answer is not necessarily a reliable indicator of mathematical understanding. </a:t>
            </a:r>
          </a:p>
          <a:p>
            <a:pPr lvl="1">
              <a:buFont typeface="Wingdings" pitchFamily="2" charset="2"/>
              <a:buChar char="Ø"/>
            </a:pPr>
            <a:r>
              <a:rPr lang="en-US" sz="1400" dirty="0" smtClean="0"/>
              <a:t>Correct responses are essential, but as a part of the process, not the product. (</a:t>
            </a:r>
            <a:r>
              <a:rPr lang="en-US" sz="1400" dirty="0" err="1" smtClean="0"/>
              <a:t>Daro</a:t>
            </a:r>
            <a:r>
              <a:rPr lang="en-US" sz="1400" dirty="0" smtClean="0"/>
              <a:t>) </a:t>
            </a:r>
          </a:p>
          <a:p>
            <a:pPr lvl="1">
              <a:buFont typeface="Wingdings" pitchFamily="2" charset="2"/>
              <a:buChar char="Ø"/>
            </a:pPr>
            <a:r>
              <a:rPr lang="en-US" sz="1400" dirty="0" smtClean="0"/>
              <a:t>A student can give a right answer, but have huge misunderstandings about mathematics. </a:t>
            </a:r>
          </a:p>
          <a:p>
            <a:pPr lvl="1">
              <a:buFont typeface="Wingdings" pitchFamily="2" charset="2"/>
              <a:buChar char="Ø"/>
            </a:pPr>
            <a:r>
              <a:rPr lang="en-US" sz="1400" dirty="0" smtClean="0"/>
              <a:t>Wrong answers, and particularly, their accompanying explanations,  should serve as canaries in the mathematical mine. </a:t>
            </a:r>
          </a:p>
          <a:p>
            <a:pPr lvl="1">
              <a:buFont typeface="Wingdings" pitchFamily="2" charset="2"/>
              <a:buChar char="Ø"/>
            </a:pPr>
            <a:r>
              <a:rPr lang="en-US" sz="1400" dirty="0" smtClean="0"/>
              <a:t>They indicate where misunderstandings lie, possibly held by many students.</a:t>
            </a:r>
          </a:p>
          <a:p>
            <a:pPr>
              <a:buFont typeface="Arial" pitchFamily="34" charset="0"/>
              <a:buChar char="•"/>
            </a:pPr>
            <a:r>
              <a:rPr lang="en-US" sz="1400" dirty="0" smtClean="0"/>
              <a:t>(4</a:t>
            </a:r>
            <a:r>
              <a:rPr lang="en-US" sz="1400" baseline="30000" dirty="0" smtClean="0"/>
              <a:t>th</a:t>
            </a:r>
            <a:r>
              <a:rPr lang="en-US" sz="1400" dirty="0" smtClean="0"/>
              <a:t> bullet) Consistent use of terminology and understanding of that terminology across the grades, makes life easier for everyone…students, teachers, and parents!</a:t>
            </a:r>
          </a:p>
          <a:p>
            <a:pPr lvl="1">
              <a:buFont typeface="Wingdings" pitchFamily="2" charset="2"/>
              <a:buChar char="q"/>
            </a:pPr>
            <a:r>
              <a:rPr lang="en-US" sz="1400" dirty="0" smtClean="0"/>
              <a:t>Doing so ensures less to learn along the way, and nothing to undo as students progress through the standards</a:t>
            </a:r>
            <a:r>
              <a:rPr lang="en-US" sz="1600" dirty="0" smtClean="0"/>
              <a:t>. </a:t>
            </a:r>
          </a:p>
        </p:txBody>
      </p:sp>
      <p:sp>
        <p:nvSpPr>
          <p:cNvPr id="4" name="Slide Number Placeholder 3"/>
          <p:cNvSpPr>
            <a:spLocks noGrp="1"/>
          </p:cNvSpPr>
          <p:nvPr>
            <p:ph type="sldNum" sz="quarter" idx="5"/>
          </p:nvPr>
        </p:nvSpPr>
        <p:spPr/>
        <p:txBody>
          <a:bodyPr/>
          <a:lstStyle/>
          <a:p>
            <a:pPr>
              <a:defRPr/>
            </a:pPr>
            <a:fld id="{2AA5862B-2CBC-4E74-9803-03612EC40D73}" type="slidenum">
              <a:rPr lang="en-US" smtClean="0"/>
              <a:pPr>
                <a:defRPr/>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3354388" y="149225"/>
            <a:ext cx="198437" cy="150813"/>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3" name="Notes Placeholder 2"/>
          <p:cNvSpPr>
            <a:spLocks noGrp="1"/>
          </p:cNvSpPr>
          <p:nvPr>
            <p:ph type="body" idx="1"/>
          </p:nvPr>
        </p:nvSpPr>
        <p:spPr bwMode="auto">
          <a:xfrm>
            <a:off x="223631" y="449706"/>
            <a:ext cx="6485282" cy="816963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defTabSz="897301" eaLnBrk="0" hangingPunct="0">
              <a:buFont typeface="Arial" pitchFamily="34" charset="0"/>
              <a:buChar char="•"/>
              <a:defRPr/>
            </a:pPr>
            <a:r>
              <a:rPr lang="en-US" dirty="0" smtClean="0"/>
              <a:t>(</a:t>
            </a:r>
            <a:r>
              <a:rPr lang="en-US" sz="1600" dirty="0" smtClean="0"/>
              <a:t>5</a:t>
            </a:r>
            <a:r>
              <a:rPr lang="en-US" sz="1600" baseline="30000" dirty="0" smtClean="0"/>
              <a:t>th</a:t>
            </a:r>
            <a:r>
              <a:rPr lang="en-US" sz="1600" dirty="0" smtClean="0"/>
              <a:t> bullet) Mnemonics and tricks add additional curriculum. </a:t>
            </a:r>
          </a:p>
          <a:p>
            <a:pPr marL="448650" lvl="1" defTabSz="897301" eaLnBrk="0" hangingPunct="0">
              <a:buFont typeface="Wingdings" pitchFamily="2" charset="2"/>
              <a:buChar char="Ø"/>
              <a:defRPr/>
            </a:pPr>
            <a:r>
              <a:rPr lang="en-US" sz="1600" i="1" dirty="0" smtClean="0"/>
              <a:t>Detailed example of +/- canceling and x^2/x^2 canceling</a:t>
            </a:r>
            <a:r>
              <a:rPr lang="en-US" sz="1600" dirty="0" smtClean="0"/>
              <a:t>…why would we be surprised when they give an answer of 0, as many students do (50% of test takers).  It would be difficult for me to remove “cancel” from my vocabulary…not really suggesting that.  But we are suggesting that this process is taught with deep understanding so students realize the difference…the second example of “canceling” is actually simplification by using the inverse property of multiplication. </a:t>
            </a:r>
          </a:p>
          <a:p>
            <a:pPr marL="448650" lvl="1" defTabSz="897301" eaLnBrk="0" hangingPunct="0">
              <a:buFont typeface="Wingdings" pitchFamily="2" charset="2"/>
              <a:buChar char="Ø"/>
              <a:defRPr/>
            </a:pPr>
            <a:r>
              <a:rPr lang="en-US" sz="1600" dirty="0" smtClean="0"/>
              <a:t>A proportion is an equation…why confuse our middle </a:t>
            </a:r>
            <a:r>
              <a:rPr lang="en-US" sz="1600" dirty="0" err="1" smtClean="0"/>
              <a:t>schoolers</a:t>
            </a:r>
            <a:r>
              <a:rPr lang="en-US" sz="1600" dirty="0" smtClean="0"/>
              <a:t> by suggesting a new process – why not stick with the properties of operations to solve these equations and not introduce cross-multiplication which becomes a meaningless algorithm for students. </a:t>
            </a:r>
          </a:p>
          <a:p>
            <a:pPr marL="448650" lvl="1" defTabSz="897301" eaLnBrk="0" hangingPunct="0">
              <a:buFont typeface="Wingdings" pitchFamily="2" charset="2"/>
              <a:buChar char="Ø"/>
              <a:defRPr/>
            </a:pPr>
            <a:r>
              <a:rPr lang="en-US" sz="1600" dirty="0" smtClean="0"/>
              <a:t>We use the same properties in 3</a:t>
            </a:r>
            <a:r>
              <a:rPr lang="en-US" sz="1600" baseline="30000" dirty="0" smtClean="0"/>
              <a:t>rd</a:t>
            </a:r>
            <a:r>
              <a:rPr lang="en-US" sz="1600" dirty="0" smtClean="0"/>
              <a:t> grade and in pre-calculus – if the students’ learn to use the properties with deep understanding, they become a very powerful tool for them as they provide them  with mathematical flexibility. (</a:t>
            </a:r>
            <a:r>
              <a:rPr lang="en-US" sz="1600" i="1" dirty="0" smtClean="0"/>
              <a:t>Also talk about the butterfly method…meaningless algorithm)</a:t>
            </a:r>
            <a:r>
              <a:rPr lang="en-US" sz="1600" dirty="0" smtClean="0"/>
              <a:t> </a:t>
            </a:r>
          </a:p>
          <a:p>
            <a:pPr>
              <a:buFont typeface="Arial" pitchFamily="34" charset="0"/>
              <a:buChar char="•"/>
            </a:pPr>
            <a:r>
              <a:rPr lang="en-US" sz="1600" dirty="0" smtClean="0"/>
              <a:t>(6</a:t>
            </a:r>
            <a:r>
              <a:rPr lang="en-US" sz="1600" baseline="30000" dirty="0" smtClean="0"/>
              <a:t>th</a:t>
            </a:r>
            <a:r>
              <a:rPr lang="en-US" sz="1600" dirty="0" smtClean="0"/>
              <a:t> bullet) We teach FOIL for multiplication of binomials, then confuse students when this doesn’t transfer to multiplication of larger polynomials.</a:t>
            </a:r>
          </a:p>
          <a:p>
            <a:pPr>
              <a:buFont typeface="Arial" pitchFamily="34" charset="0"/>
              <a:buChar char="•"/>
            </a:pPr>
            <a:r>
              <a:rPr lang="en-US" sz="1600" dirty="0" smtClean="0"/>
              <a:t>(7</a:t>
            </a:r>
            <a:r>
              <a:rPr lang="en-US" sz="1600" baseline="30000" dirty="0" smtClean="0"/>
              <a:t>th</a:t>
            </a:r>
            <a:r>
              <a:rPr lang="en-US" sz="1600" dirty="0" smtClean="0"/>
              <a:t> bullet) In 2</a:t>
            </a:r>
            <a:r>
              <a:rPr lang="en-US" sz="1600" baseline="30000" dirty="0" smtClean="0"/>
              <a:t>nd</a:t>
            </a:r>
            <a:r>
              <a:rPr lang="en-US" sz="1600" dirty="0" smtClean="0"/>
              <a:t> grade, line up numbers on the right to add/</a:t>
            </a:r>
            <a:r>
              <a:rPr lang="en-US" sz="1600" dirty="0" err="1" smtClean="0"/>
              <a:t>subt</a:t>
            </a:r>
            <a:r>
              <a:rPr lang="en-US" sz="1600" dirty="0" smtClean="0"/>
              <a:t> – but in 4</a:t>
            </a:r>
            <a:r>
              <a:rPr lang="en-US" sz="1600" baseline="30000" dirty="0" smtClean="0"/>
              <a:t>th</a:t>
            </a:r>
            <a:r>
              <a:rPr lang="en-US" sz="1600" dirty="0" smtClean="0"/>
              <a:t>, line up decimals to compare? </a:t>
            </a:r>
          </a:p>
          <a:p>
            <a:pPr lvl="1">
              <a:buFont typeface="Wingdings" pitchFamily="2" charset="2"/>
              <a:buChar char="Ø"/>
            </a:pPr>
            <a:r>
              <a:rPr lang="en-US" sz="1600" dirty="0" smtClean="0"/>
              <a:t>True understanding of place value greatly exceeds these superficial ideas. </a:t>
            </a:r>
          </a:p>
          <a:p>
            <a:pPr>
              <a:buFont typeface="Arial" pitchFamily="34" charset="0"/>
              <a:buChar char="•"/>
            </a:pPr>
            <a:r>
              <a:rPr lang="en-US" sz="1600" dirty="0" smtClean="0"/>
              <a:t>(8</a:t>
            </a:r>
            <a:r>
              <a:rPr lang="en-US" sz="1600" baseline="30000" dirty="0" smtClean="0"/>
              <a:t>th</a:t>
            </a:r>
            <a:r>
              <a:rPr lang="en-US" sz="1600" dirty="0" smtClean="0"/>
              <a:t> bullet) It is not always necessary to firmly establish the mathematics, prior to providing problem solving situation</a:t>
            </a:r>
          </a:p>
          <a:p>
            <a:pPr lvl="1">
              <a:buFont typeface="Wingdings" pitchFamily="2" charset="2"/>
              <a:buChar char="Ø"/>
            </a:pPr>
            <a:r>
              <a:rPr lang="en-US" sz="1600" dirty="0" smtClean="0"/>
              <a:t>making sense of the mathematics through problem situations is frequently neglected, when in fact the problem can actually assist students in learning the relevant mathematics. </a:t>
            </a:r>
          </a:p>
          <a:p>
            <a:pPr lvl="1">
              <a:buFont typeface="Wingdings" pitchFamily="2" charset="2"/>
              <a:buChar char="Ø"/>
            </a:pPr>
            <a:r>
              <a:rPr lang="en-US" sz="1600" dirty="0" smtClean="0"/>
              <a:t>In mathematics, we often give the mathematics and demonstrate how you do it, and then explain why it is needed, and then give them a problem that will use that type of mathematics</a:t>
            </a:r>
          </a:p>
          <a:p>
            <a:pPr lvl="2">
              <a:buFont typeface="Wingdings" pitchFamily="2" charset="2"/>
              <a:buChar char="q"/>
            </a:pPr>
            <a:r>
              <a:rPr lang="en-US" sz="1600" dirty="0" smtClean="0"/>
              <a:t> but it is important to reverse this process, (again,</a:t>
            </a:r>
            <a:r>
              <a:rPr lang="en-US" sz="1600" baseline="0" dirty="0" smtClean="0"/>
              <a:t> think about the FAL today) </a:t>
            </a:r>
            <a:r>
              <a:rPr lang="en-US" sz="1600" dirty="0" smtClean="0"/>
              <a:t>give them the problem and let them bring to the table what they know, let them find the mathematics…allow the productive struggle</a:t>
            </a:r>
          </a:p>
          <a:p>
            <a:pPr lvl="2">
              <a:buFont typeface="Wingdings" pitchFamily="2" charset="2"/>
              <a:buChar char="q"/>
            </a:pPr>
            <a:r>
              <a:rPr lang="en-US" sz="1600" dirty="0" smtClean="0"/>
              <a:t>Great way to diagnose what students are bringing to the unit, demonstrates the variety among students in what they are bringing, and enables us to productively sketch our plan…you might be surprised that you may not have to sketch out as much as you thought…and may open your mind to seeing different approaches to a problem.</a:t>
            </a:r>
          </a:p>
          <a:p>
            <a:pPr>
              <a:buFont typeface="Arial" pitchFamily="34" charset="0"/>
              <a:buChar char="•"/>
            </a:pPr>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2AA5862B-2CBC-4E74-9803-03612EC40D73}" type="slidenum">
              <a:rPr lang="en-US" smtClean="0"/>
              <a:pPr>
                <a:defRPr/>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600" dirty="0" smtClean="0"/>
              <a:t>Here is your call to Action…things we are asking</a:t>
            </a:r>
            <a:r>
              <a:rPr lang="en-US" sz="1600" baseline="0" dirty="0" smtClean="0"/>
              <a:t> you to do… (</a:t>
            </a:r>
            <a:r>
              <a:rPr lang="en-US" sz="1600" i="1" baseline="0" dirty="0" smtClean="0"/>
              <a:t>paraphrase slide</a:t>
            </a:r>
            <a:r>
              <a:rPr lang="en-US" sz="1600" i="0" baseline="0" dirty="0" smtClean="0"/>
              <a:t>)</a:t>
            </a:r>
          </a:p>
          <a:p>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76</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87575" y="685800"/>
            <a:ext cx="2482850" cy="1862138"/>
          </a:xfrm>
        </p:spPr>
      </p:sp>
      <p:sp>
        <p:nvSpPr>
          <p:cNvPr id="3" name="Notes Placeholder 2"/>
          <p:cNvSpPr>
            <a:spLocks noGrp="1"/>
          </p:cNvSpPr>
          <p:nvPr>
            <p:ph type="body" idx="1"/>
          </p:nvPr>
        </p:nvSpPr>
        <p:spPr>
          <a:xfrm>
            <a:off x="686421" y="2698231"/>
            <a:ext cx="5485158" cy="5760283"/>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600" i="0" baseline="0" dirty="0" smtClean="0"/>
              <a:t>Also…follow us on twitter at </a:t>
            </a:r>
            <a:r>
              <a:rPr lang="en-US" sz="1600" i="0" baseline="0" dirty="0" err="1" smtClean="0"/>
              <a:t>GaDOEMath</a:t>
            </a:r>
            <a:r>
              <a:rPr lang="en-US" sz="1600" i="0" baseline="0" dirty="0" smtClean="0"/>
              <a:t>…we are tweeting</a:t>
            </a:r>
            <a:endParaRPr lang="en-US" sz="1600" dirty="0" smtClean="0"/>
          </a:p>
          <a:p>
            <a:pPr>
              <a:buFont typeface="Arial" pitchFamily="34" charset="0"/>
              <a:buChar char="•"/>
            </a:pPr>
            <a:r>
              <a:rPr lang="en-US" sz="1600" dirty="0" smtClean="0"/>
              <a:t>Thank you for your time and attention</a:t>
            </a:r>
            <a:r>
              <a:rPr lang="en-US" sz="1600" baseline="0" dirty="0" smtClean="0"/>
              <a:t> and please do not hesitate to contact us.</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78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Brooke- 2:36- 2:40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baseline="0" dirty="0" smtClean="0"/>
              <a:t>Brooke- </a:t>
            </a:r>
            <a:r>
              <a:rPr lang="en-US" sz="1600" dirty="0" smtClean="0"/>
              <a:t>2:40-</a:t>
            </a:r>
          </a:p>
          <a:p>
            <a:r>
              <a:rPr lang="en-US" sz="1600" baseline="0" dirty="0" smtClean="0"/>
              <a:t>just a reminder.</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5E39600-3936-4E6D-8F40-BE01B26A8616}" type="datetimeFigureOut">
              <a:rPr lang="en-US"/>
              <a:pPr>
                <a:defRPr/>
              </a:pPr>
              <a:t>9/25/2012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1409A244-E68A-4735-B831-F60DA43AA61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9"/>
          <p:cNvSpPr>
            <a:spLocks noGrp="1" noChangeArrowheads="1"/>
          </p:cNvSpPr>
          <p:nvPr>
            <p:ph type="dt" sz="half" idx="10"/>
          </p:nvPr>
        </p:nvSpPr>
        <p:spPr>
          <a:ln/>
        </p:spPr>
        <p:txBody>
          <a:bodyPr/>
          <a:lstStyle>
            <a:lvl1pPr>
              <a:defRPr/>
            </a:lvl1pPr>
          </a:lstStyle>
          <a:p>
            <a:pPr>
              <a:defRPr/>
            </a:pPr>
            <a:endParaRPr lang="en-GB"/>
          </a:p>
        </p:txBody>
      </p:sp>
      <p:sp>
        <p:nvSpPr>
          <p:cNvPr id="5" name="Rectangle 70"/>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a:p>
        </p:txBody>
      </p:sp>
      <p:sp>
        <p:nvSpPr>
          <p:cNvPr id="6" name="Rectangle 71"/>
          <p:cNvSpPr>
            <a:spLocks noGrp="1" noChangeArrowheads="1"/>
          </p:cNvSpPr>
          <p:nvPr>
            <p:ph type="sldNum" sz="quarter" idx="12"/>
          </p:nvPr>
        </p:nvSpPr>
        <p:spPr>
          <a:ln/>
        </p:spPr>
        <p:txBody>
          <a:bodyPr/>
          <a:lstStyle>
            <a:lvl1pPr>
              <a:defRPr/>
            </a:lvl1pPr>
          </a:lstStyle>
          <a:p>
            <a:pPr>
              <a:defRPr/>
            </a:pPr>
            <a:fld id="{1AE83D16-B5CD-4324-87CE-3F946DFB1E24}" type="slidenum">
              <a:rPr lang="en-GB"/>
              <a:pPr>
                <a:defRPr/>
              </a:pPr>
              <a:t>‹#›</a:t>
            </a:fld>
            <a:endParaRPr lang="en-GB"/>
          </a:p>
        </p:txBody>
      </p:sp>
    </p:spTree>
  </p:cSld>
  <p:clrMapOvr>
    <a:masterClrMapping/>
  </p:clrMapOvr>
  <p:transition spd="slow" advClick="0" advTm="60000">
    <p:wheel spokes="8"/>
    <p:sndAc>
      <p:stSnd>
        <p:snd r:embed="rId1" name="click.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42882AD-06B7-49D8-B696-5548B8091C8C}" type="datetime1">
              <a:rPr lang="en-US"/>
              <a:pPr>
                <a:defRPr/>
              </a:pPr>
              <a:t>9/25/2012</a:t>
            </a:fld>
            <a:endParaRPr lang="en-US" dirty="0"/>
          </a:p>
        </p:txBody>
      </p:sp>
      <p:sp>
        <p:nvSpPr>
          <p:cNvPr id="8" name="Slide Number Placeholder 5"/>
          <p:cNvSpPr>
            <a:spLocks noGrp="1"/>
          </p:cNvSpPr>
          <p:nvPr>
            <p:ph type="sldNum" sz="quarter" idx="11"/>
          </p:nvPr>
        </p:nvSpPr>
        <p:spPr/>
        <p:txBody>
          <a:bodyPr/>
          <a:lstStyle>
            <a:lvl1pPr>
              <a:defRPr/>
            </a:lvl1pPr>
          </a:lstStyle>
          <a:p>
            <a:pPr>
              <a:defRPr/>
            </a:pPr>
            <a:fld id="{C218EB34-956E-4010-9F1E-0F7A2B488F3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0309D2E-34C9-48C3-B403-32849917A2F7}" type="datetime1">
              <a:rPr lang="en-US"/>
              <a:pPr>
                <a:defRPr/>
              </a:pPr>
              <a:t>9/25/2012</a:t>
            </a:fld>
            <a:endParaRPr lang="en-US" dirty="0"/>
          </a:p>
        </p:txBody>
      </p:sp>
      <p:sp>
        <p:nvSpPr>
          <p:cNvPr id="6" name="Slide Number Placeholder 5"/>
          <p:cNvSpPr>
            <a:spLocks noGrp="1"/>
          </p:cNvSpPr>
          <p:nvPr>
            <p:ph type="sldNum" sz="quarter" idx="11"/>
          </p:nvPr>
        </p:nvSpPr>
        <p:spPr/>
        <p:txBody>
          <a:bodyPr/>
          <a:lstStyle>
            <a:lvl1pPr>
              <a:defRPr/>
            </a:lvl1pPr>
          </a:lstStyle>
          <a:p>
            <a:pPr>
              <a:defRPr/>
            </a:pPr>
            <a:fld id="{CD52D1F2-4EB4-4B72-92C4-98B5E9C1BBB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6"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solidFill>
                <a:latin typeface="+mn-lt"/>
                <a:cs typeface="+mn-cs"/>
              </a:defRPr>
            </a:lvl1pPr>
          </a:lstStyle>
          <a:p>
            <a:pPr>
              <a:defRPr/>
            </a:pPr>
            <a:fld id="{AC6A99B8-274A-48BC-9E42-2155AA63DBC7}" type="datetimeFigureOut">
              <a:rPr lang="en-US"/>
              <a:pPr>
                <a:defRPr/>
              </a:pPr>
              <a:t>9/25/2012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solidFill>
                <a:latin typeface="+mn-lt"/>
                <a:cs typeface="+mn-cs"/>
              </a:defRPr>
            </a:lvl1pPr>
          </a:lstStyle>
          <a:p>
            <a:pPr>
              <a:defRPr/>
            </a:pPr>
            <a:fld id="{262921E6-2EC2-4B9B-9D8F-10428B86F48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4" r:id="rId1"/>
    <p:sldLayoutId id="2147483666" r:id="rId2"/>
    <p:sldLayoutId id="2147483667" r:id="rId3"/>
    <p:sldLayoutId id="2147483668" r:id="rId4"/>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Arial Narrow" pitchFamily="34" charset="0"/>
        </a:defRPr>
      </a:lvl2pPr>
      <a:lvl3pPr algn="ctr" rtl="0" fontAlgn="base">
        <a:spcBef>
          <a:spcPct val="0"/>
        </a:spcBef>
        <a:spcAft>
          <a:spcPct val="0"/>
        </a:spcAft>
        <a:defRPr sz="4400" b="1">
          <a:solidFill>
            <a:schemeClr val="tx1"/>
          </a:solidFill>
          <a:latin typeface="Arial Narrow" pitchFamily="34" charset="0"/>
        </a:defRPr>
      </a:lvl3pPr>
      <a:lvl4pPr algn="ctr" rtl="0" fontAlgn="base">
        <a:spcBef>
          <a:spcPct val="0"/>
        </a:spcBef>
        <a:spcAft>
          <a:spcPct val="0"/>
        </a:spcAft>
        <a:defRPr sz="4400" b="1">
          <a:solidFill>
            <a:schemeClr val="tx1"/>
          </a:solidFill>
          <a:latin typeface="Arial Narrow" pitchFamily="34" charset="0"/>
        </a:defRPr>
      </a:lvl4pPr>
      <a:lvl5pPr algn="ctr" rtl="0" fontAlgn="base">
        <a:spcBef>
          <a:spcPct val="0"/>
        </a:spcBef>
        <a:spcAft>
          <a:spcPct val="0"/>
        </a:spcAft>
        <a:defRPr sz="4400" b="1">
          <a:solidFill>
            <a:schemeClr val="tx1"/>
          </a:solidFill>
          <a:latin typeface="Arial Narrow"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2.wmf"/></Relationships>
</file>

<file path=ppt/slides/_rels/slide2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3.wmf"/></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4.w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38.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5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hyperlink" Target="mailto:bkline@doe.k12.ga.us" TargetMode="External"/><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4.xml"/><Relationship Id="rId1" Type="http://schemas.openxmlformats.org/officeDocument/2006/relationships/slideLayout" Target="../slideLayouts/slideLayout1.xml"/><Relationship Id="rId4" Type="http://schemas.openxmlformats.org/officeDocument/2006/relationships/image" Target="../media/image44.jpeg"/></Relationships>
</file>

<file path=ppt/slides/_rels/slide6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5.xml"/><Relationship Id="rId1" Type="http://schemas.openxmlformats.org/officeDocument/2006/relationships/slideLayout" Target="../slideLayouts/slideLayout2.xml"/><Relationship Id="rId5" Type="http://schemas.openxmlformats.org/officeDocument/2006/relationships/image" Target="../media/image47.jpeg"/><Relationship Id="rId4" Type="http://schemas.openxmlformats.org/officeDocument/2006/relationships/image" Target="../media/image46.png"/></Relationships>
</file>

<file path=ppt/slides/_rels/slide6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9.xml"/><Relationship Id="rId1" Type="http://schemas.openxmlformats.org/officeDocument/2006/relationships/slideLayout" Target="../slideLayouts/slideLayout1.xml"/><Relationship Id="rId5" Type="http://schemas.openxmlformats.org/officeDocument/2006/relationships/hyperlink" Target="http://www.achievethecore.org/" TargetMode="External"/><Relationship Id="rId4" Type="http://schemas.openxmlformats.org/officeDocument/2006/relationships/image" Target="../media/image4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3.xml"/><Relationship Id="rId1" Type="http://schemas.openxmlformats.org/officeDocument/2006/relationships/slideLayout" Target="../slideLayouts/slideLayout1.xml"/><Relationship Id="rId4" Type="http://schemas.openxmlformats.org/officeDocument/2006/relationships/image" Target="../media/image44.jpeg"/></Relationships>
</file>

<file path=ppt/slides/_rels/slide7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hyperlink" Target="http://ccgpsmathematicsk-5.wikispaces.com/" TargetMode="External"/><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hyperlink" Target="https://www.georgiastandards.org/Common-Core/Pages/Math-PL-Sessions.aspx" TargetMode="External"/><Relationship Id="rId5" Type="http://schemas.openxmlformats.org/officeDocument/2006/relationships/hyperlink" Target="mailto:bkline@doe.k12.ga.us" TargetMode="External"/><Relationship Id="rId4" Type="http://schemas.openxmlformats.org/officeDocument/2006/relationships/hyperlink" Target="http://ccgpsmathematics6-8.wikispaces.com/" TargetMode="External"/></Relationships>
</file>

<file path=ppt/slides/_rels/slide77.xml.rels><?xml version="1.0" encoding="UTF-8" standalone="yes"?>
<Relationships xmlns="http://schemas.openxmlformats.org/package/2006/relationships"><Relationship Id="rId3" Type="http://schemas.openxmlformats.org/officeDocument/2006/relationships/hyperlink" Target="mailto:bkline@doe.k12.ga.us" TargetMode="External"/><Relationship Id="rId2" Type="http://schemas.openxmlformats.org/officeDocument/2006/relationships/notesSlide" Target="../notesSlides/notesSlide77.xml"/><Relationship Id="rId1" Type="http://schemas.openxmlformats.org/officeDocument/2006/relationships/slideLayout" Target="../slideLayouts/slideLayout4.xml"/><Relationship Id="rId6" Type="http://schemas.openxmlformats.org/officeDocument/2006/relationships/image" Target="../media/image49.jpeg"/><Relationship Id="rId5" Type="http://schemas.openxmlformats.org/officeDocument/2006/relationships/image" Target="../media/image47.jpeg"/><Relationship Id="rId4" Type="http://schemas.openxmlformats.org/officeDocument/2006/relationships/hyperlink" Target="mailto:jpratt@doe.k12.ga.us"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http://map.mathshell.org/" TargetMode="External"/><Relationship Id="rId2" Type="http://schemas.openxmlformats.org/officeDocument/2006/relationships/notesSlide" Target="../notesSlides/notesSlide78.xml"/><Relationship Id="rId1" Type="http://schemas.openxmlformats.org/officeDocument/2006/relationships/slideLayout" Target="../slideLayouts/slideLayout4.xml"/><Relationship Id="rId5" Type="http://schemas.openxmlformats.org/officeDocument/2006/relationships/hyperlink" Target="http://larryferlazzo.edublogs.org/2010/08/22/the-best-resources-for-learning-about-formative-assessment/" TargetMode="External"/><Relationship Id="rId4" Type="http://schemas.openxmlformats.org/officeDocument/2006/relationships/hyperlink" Target="http://www.insidemathematics.org/"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bmp"/>
          <p:cNvPicPr>
            <a:picLocks noChangeAspect="1"/>
          </p:cNvPicPr>
          <p:nvPr/>
        </p:nvPicPr>
        <p:blipFill>
          <a:blip r:embed="rId3" cstate="print"/>
          <a:stretch>
            <a:fillRect/>
          </a:stretch>
        </p:blipFill>
        <p:spPr>
          <a:xfrm>
            <a:off x="2895600" y="0"/>
            <a:ext cx="5520473" cy="5105400"/>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676400" y="4495800"/>
            <a:ext cx="1657039" cy="1479958"/>
          </a:xfrm>
          <a:prstGeom prst="rect">
            <a:avLst/>
          </a:prstGeom>
          <a:solidFill>
            <a:srgbClr val="FFEC9B"/>
          </a:solidFill>
        </p:spPr>
      </p:pic>
      <p:cxnSp>
        <p:nvCxnSpPr>
          <p:cNvPr id="6" name="Straight Connector 5"/>
          <p:cNvCxnSpPr/>
          <p:nvPr/>
        </p:nvCxnSpPr>
        <p:spPr>
          <a:xfrm>
            <a:off x="2895600" y="4495800"/>
            <a:ext cx="0" cy="38100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3124200" y="5105400"/>
            <a:ext cx="228600"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57200" y="381000"/>
            <a:ext cx="2133600" cy="1754326"/>
          </a:xfrm>
          <a:prstGeom prst="rect">
            <a:avLst/>
          </a:prstGeom>
          <a:noFill/>
        </p:spPr>
        <p:txBody>
          <a:bodyPr wrap="square" rtlCol="0">
            <a:spAutoFit/>
          </a:bodyPr>
          <a:lstStyle/>
          <a:p>
            <a:r>
              <a:rPr lang="en-US" dirty="0" smtClean="0"/>
              <a:t>Please find and fill</a:t>
            </a:r>
          </a:p>
          <a:p>
            <a:r>
              <a:rPr lang="en-US" dirty="0" smtClean="0"/>
              <a:t>out your FAL</a:t>
            </a:r>
          </a:p>
          <a:p>
            <a:r>
              <a:rPr lang="en-US" dirty="0" smtClean="0"/>
              <a:t>pre-assessment. </a:t>
            </a:r>
          </a:p>
          <a:p>
            <a:r>
              <a:rPr lang="en-US" dirty="0" smtClean="0"/>
              <a:t>If you don’t know the answer, leave it blank. </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1" y="457200"/>
            <a:ext cx="8839199" cy="5355312"/>
          </a:xfrm>
          <a:prstGeom prst="rect">
            <a:avLst/>
          </a:prstGeom>
          <a:solidFill>
            <a:schemeClr val="bg2">
              <a:lumMod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endParaRPr lang="en-US" dirty="0" smtClean="0"/>
          </a:p>
          <a:p>
            <a:pPr>
              <a:buFont typeface="Arial" pitchFamily="34" charset="0"/>
              <a:buChar char="•"/>
            </a:pPr>
            <a:r>
              <a:rPr lang="en-US" sz="3200" b="1" dirty="0" smtClean="0"/>
              <a:t>2011-2012</a:t>
            </a:r>
            <a:r>
              <a:rPr lang="en-US" sz="3200" dirty="0" smtClean="0"/>
              <a:t>- Cohort 1: Six districts piloted FALs</a:t>
            </a:r>
          </a:p>
          <a:p>
            <a:endParaRPr lang="en-US" sz="3200" dirty="0" smtClean="0"/>
          </a:p>
          <a:p>
            <a:pPr>
              <a:buFont typeface="Arial" pitchFamily="34" charset="0"/>
              <a:buChar char="•"/>
            </a:pPr>
            <a:r>
              <a:rPr lang="en-US" sz="3200" b="1" dirty="0" smtClean="0"/>
              <a:t>2012-2013</a:t>
            </a:r>
            <a:r>
              <a:rPr lang="en-US" sz="3200" dirty="0" smtClean="0"/>
              <a:t>- Cohort 2: 52 districts training in     	            FALs</a:t>
            </a:r>
          </a:p>
          <a:p>
            <a:endParaRPr lang="en-US" sz="3200" dirty="0" smtClean="0"/>
          </a:p>
          <a:p>
            <a:pPr>
              <a:buFont typeface="Arial" pitchFamily="34" charset="0"/>
              <a:buChar char="•"/>
            </a:pPr>
            <a:r>
              <a:rPr lang="en-US" sz="3200" dirty="0" smtClean="0"/>
              <a:t>60 FALs currently aligned to CCGPS </a:t>
            </a:r>
          </a:p>
          <a:p>
            <a:r>
              <a:rPr lang="en-US" sz="3200" dirty="0" smtClean="0"/>
              <a:t>              (MS &amp; HS)</a:t>
            </a:r>
          </a:p>
          <a:p>
            <a:endParaRPr lang="en-US" sz="3200" dirty="0" smtClean="0"/>
          </a:p>
          <a:p>
            <a:pPr>
              <a:buFont typeface="Arial" pitchFamily="34" charset="0"/>
              <a:buChar char="•"/>
            </a:pPr>
            <a:r>
              <a:rPr lang="en-US" sz="3200" dirty="0" smtClean="0"/>
              <a:t>Some frameworks now have FALs embedded</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1" y="304800"/>
            <a:ext cx="8839199" cy="5262979"/>
          </a:xfrm>
          <a:prstGeom prst="rect">
            <a:avLst/>
          </a:prstGeom>
          <a:solidFill>
            <a:schemeClr val="bg2">
              <a:lumMod val="90000"/>
            </a:schemeClr>
          </a:solidFill>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endParaRPr lang="en-US" sz="3200" dirty="0" smtClean="0"/>
          </a:p>
          <a:p>
            <a:pPr>
              <a:buFont typeface="Arial" pitchFamily="34" charset="0"/>
              <a:buChar char="•"/>
            </a:pPr>
            <a:r>
              <a:rPr lang="en-US" sz="3200" dirty="0" smtClean="0"/>
              <a:t>Formative Assessment Lessons (FAL) are currently in use in several districts. </a:t>
            </a:r>
          </a:p>
          <a:p>
            <a:pPr>
              <a:buFont typeface="Arial" pitchFamily="34" charset="0"/>
              <a:buChar char="•"/>
            </a:pPr>
            <a:endParaRPr lang="en-US" sz="3200" dirty="0" smtClean="0"/>
          </a:p>
          <a:p>
            <a:pPr>
              <a:buFont typeface="Arial" pitchFamily="34" charset="0"/>
              <a:buChar char="•"/>
            </a:pPr>
            <a:r>
              <a:rPr lang="en-US" sz="3200" dirty="0" smtClean="0"/>
              <a:t>The use of FAL by districts is growing.</a:t>
            </a:r>
          </a:p>
          <a:p>
            <a:pPr>
              <a:buFont typeface="Arial" pitchFamily="34" charset="0"/>
              <a:buChar char="•"/>
            </a:pPr>
            <a:endParaRPr lang="en-US" sz="3200" dirty="0" smtClean="0"/>
          </a:p>
          <a:p>
            <a:r>
              <a:rPr lang="en-US" sz="3200" dirty="0" smtClean="0"/>
              <a:t>                             </a:t>
            </a:r>
            <a:r>
              <a:rPr lang="en-US" sz="4000" dirty="0" smtClean="0"/>
              <a:t>Why?</a:t>
            </a:r>
            <a:r>
              <a:rPr lang="en-US" sz="3200" dirty="0" smtClean="0"/>
              <a:t> </a:t>
            </a:r>
          </a:p>
          <a:p>
            <a:endParaRPr lang="en-US" sz="3200" dirty="0" smtClean="0"/>
          </a:p>
          <a:p>
            <a:endParaRPr lang="en-US" dirty="0" smtClean="0"/>
          </a:p>
          <a:p>
            <a:endParaRPr lang="en-US" dirty="0" smtClean="0"/>
          </a:p>
          <a:p>
            <a:endParaRPr lang="en-US" dirty="0" smtClean="0"/>
          </a:p>
          <a:p>
            <a:endParaRPr lang="en-US" dirty="0"/>
          </a:p>
        </p:txBody>
      </p:sp>
      <p:pic>
        <p:nvPicPr>
          <p:cNvPr id="3" name="Picture 2" descr="imagesCAGT1JOT.jpg"/>
          <p:cNvPicPr>
            <a:picLocks noChangeAspect="1"/>
          </p:cNvPicPr>
          <p:nvPr/>
        </p:nvPicPr>
        <p:blipFill>
          <a:blip r:embed="rId3" cstate="print"/>
          <a:stretch>
            <a:fillRect/>
          </a:stretch>
        </p:blipFill>
        <p:spPr>
          <a:xfrm>
            <a:off x="4876800" y="3733800"/>
            <a:ext cx="3962400" cy="2438400"/>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CAPXEJHE.jpg"/>
          <p:cNvPicPr>
            <a:picLocks noChangeAspect="1"/>
          </p:cNvPicPr>
          <p:nvPr/>
        </p:nvPicPr>
        <p:blipFill>
          <a:blip r:embed="rId3" cstate="print">
            <a:lum bright="10000" contrast="2000"/>
          </a:blip>
          <a:stretch>
            <a:fillRect/>
          </a:stretch>
        </p:blipFill>
        <p:spPr>
          <a:xfrm>
            <a:off x="1176119" y="917870"/>
            <a:ext cx="6791763" cy="5022261"/>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31-728.jpg"/>
          <p:cNvPicPr>
            <a:picLocks noChangeAspect="1"/>
          </p:cNvPicPr>
          <p:nvPr/>
        </p:nvPicPr>
        <p:blipFill>
          <a:blip r:embed="rId3" cstate="print"/>
          <a:stretch>
            <a:fillRect/>
          </a:stretch>
        </p:blipFill>
        <p:spPr>
          <a:xfrm>
            <a:off x="1798320" y="1348740"/>
            <a:ext cx="5547360" cy="416052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371600"/>
            <a:ext cx="7543800" cy="4401205"/>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152401"/>
            <a:ext cx="8077200" cy="954107"/>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Convince a bored 15 year old that math is vital to her survival. </a:t>
            </a:r>
            <a:endParaRPr lang="en-US" sz="2800" dirty="0"/>
          </a:p>
        </p:txBody>
      </p:sp>
      <p:pic>
        <p:nvPicPr>
          <p:cNvPr id="4" name="Picture 3" descr="monkey see.bmp"/>
          <p:cNvPicPr>
            <a:picLocks noChangeAspect="1"/>
          </p:cNvPicPr>
          <p:nvPr/>
        </p:nvPicPr>
        <p:blipFill>
          <a:blip r:embed="rId3" cstate="print"/>
          <a:stretch>
            <a:fillRect/>
          </a:stretch>
        </p:blipFill>
        <p:spPr>
          <a:xfrm>
            <a:off x="1828800" y="1676400"/>
            <a:ext cx="4781353" cy="358140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066800"/>
            <a:ext cx="7543800" cy="4832092"/>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2800" b="1" dirty="0" smtClean="0">
                <a:latin typeface="Bell MT" pitchFamily="18" charset="0"/>
              </a:rPr>
              <a:t>Imitative</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Bad Math? </a:t>
            </a:r>
            <a:endParaRPr lang="en-US" sz="2800" dirty="0"/>
          </a:p>
        </p:txBody>
      </p:sp>
      <p:pic>
        <p:nvPicPr>
          <p:cNvPr id="4" name="Picture 3" descr="monkey see.bmp"/>
          <p:cNvPicPr>
            <a:picLocks noChangeAspect="1"/>
          </p:cNvPicPr>
          <p:nvPr/>
        </p:nvPicPr>
        <p:blipFill>
          <a:blip r:embed="rId3" cstate="print"/>
          <a:stretch>
            <a:fillRect/>
          </a:stretch>
        </p:blipFill>
        <p:spPr>
          <a:xfrm>
            <a:off x="1219200" y="1676400"/>
            <a:ext cx="6172200" cy="358140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066800"/>
            <a:ext cx="7543800" cy="4832092"/>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2800" b="1" dirty="0" smtClean="0">
                <a:latin typeface="Bell MT" pitchFamily="18" charset="0"/>
              </a:rPr>
              <a:t>Passive/receptive</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Bad Math? </a:t>
            </a:r>
            <a:endParaRPr lang="en-US" sz="2800" dirty="0"/>
          </a:p>
        </p:txBody>
      </p:sp>
      <p:pic>
        <p:nvPicPr>
          <p:cNvPr id="4" name="Picture 3" descr="monkey see.bmp"/>
          <p:cNvPicPr>
            <a:picLocks noChangeAspect="1"/>
          </p:cNvPicPr>
          <p:nvPr/>
        </p:nvPicPr>
        <p:blipFill>
          <a:blip r:embed="rId3" cstate="print"/>
          <a:stretch>
            <a:fillRect/>
          </a:stretch>
        </p:blipFill>
        <p:spPr>
          <a:xfrm>
            <a:off x="1752600" y="1676400"/>
            <a:ext cx="5029200" cy="358140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066800"/>
            <a:ext cx="7543800" cy="4832092"/>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2800" b="1" dirty="0" smtClean="0">
                <a:latin typeface="Bell MT" pitchFamily="18" charset="0"/>
              </a:rPr>
              <a:t>Minimal student explanations, comparisons</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Bad Math? </a:t>
            </a:r>
            <a:endParaRPr lang="en-US" sz="2800" dirty="0"/>
          </a:p>
        </p:txBody>
      </p:sp>
      <p:pic>
        <p:nvPicPr>
          <p:cNvPr id="4" name="Picture 3" descr="monkey see.bmp"/>
          <p:cNvPicPr>
            <a:picLocks noChangeAspect="1"/>
          </p:cNvPicPr>
          <p:nvPr/>
        </p:nvPicPr>
        <p:blipFill>
          <a:blip r:embed="rId3" cstate="print"/>
          <a:stretch>
            <a:fillRect/>
          </a:stretch>
        </p:blipFill>
        <p:spPr>
          <a:xfrm>
            <a:off x="1600200" y="1676400"/>
            <a:ext cx="5029199" cy="3581400"/>
          </a:xfrm>
          <a:prstGeom prst="rect">
            <a:avLst/>
          </a:prstGeom>
          <a:ln>
            <a:solidFill>
              <a:schemeClr val="bg2">
                <a:lumMod val="25000"/>
              </a:schemeClr>
            </a:solidFill>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57400" y="609600"/>
            <a:ext cx="5257800" cy="5410200"/>
            <a:chOff x="1295400" y="685800"/>
            <a:chExt cx="5257800" cy="5029200"/>
          </a:xfrm>
        </p:grpSpPr>
        <p:pic>
          <p:nvPicPr>
            <p:cNvPr id="2" name="Picture 1" descr="slide-30-728.jpg"/>
            <p:cNvPicPr>
              <a:picLocks noChangeAspect="1"/>
            </p:cNvPicPr>
            <p:nvPr/>
          </p:nvPicPr>
          <p:blipFill>
            <a:blip r:embed="rId3" cstate="print"/>
            <a:srcRect r="18132"/>
            <a:stretch>
              <a:fillRect/>
            </a:stretch>
          </p:blipFill>
          <p:spPr>
            <a:xfrm>
              <a:off x="1295400" y="685800"/>
              <a:ext cx="5240128" cy="5029200"/>
            </a:xfrm>
            <a:prstGeom prst="rect">
              <a:avLst/>
            </a:prstGeom>
            <a:ln w="76200">
              <a:solidFill>
                <a:schemeClr val="bg2">
                  <a:lumMod val="10000"/>
                </a:schemeClr>
              </a:solidFill>
            </a:ln>
          </p:spPr>
        </p:pic>
        <p:sp>
          <p:nvSpPr>
            <p:cNvPr id="3" name="TextBox 2"/>
            <p:cNvSpPr txBox="1"/>
            <p:nvPr/>
          </p:nvSpPr>
          <p:spPr>
            <a:xfrm>
              <a:off x="5486400" y="3581400"/>
              <a:ext cx="1066800" cy="954107"/>
            </a:xfrm>
            <a:prstGeom prst="rect">
              <a:avLst/>
            </a:prstGeom>
            <a:solidFill>
              <a:schemeClr val="tx1"/>
            </a:solidFill>
            <a:ln w="76200">
              <a:solidFill>
                <a:schemeClr val="bg2">
                  <a:lumMod val="10000"/>
                </a:schemeClr>
              </a:solidFill>
            </a:ln>
          </p:spPr>
          <p:txBody>
            <a:bodyPr wrap="square" rtlCol="0">
              <a:spAutoFit/>
            </a:bodyPr>
            <a:lstStyle/>
            <a:p>
              <a:endParaRPr lang="en-US" sz="2800" dirty="0" smtClean="0">
                <a:solidFill>
                  <a:srgbClr val="92D050"/>
                </a:solidFill>
              </a:endParaRPr>
            </a:p>
            <a:p>
              <a:endParaRPr lang="en-US" sz="2800" dirty="0">
                <a:solidFill>
                  <a:srgbClr val="92D050"/>
                </a:solidFill>
              </a:endParaRPr>
            </a:p>
          </p:txBody>
        </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31-728.jpg"/>
          <p:cNvPicPr>
            <a:picLocks noChangeAspect="1"/>
          </p:cNvPicPr>
          <p:nvPr/>
        </p:nvPicPr>
        <p:blipFill>
          <a:blip r:embed="rId3" cstate="print"/>
          <a:stretch>
            <a:fillRect/>
          </a:stretch>
        </p:blipFill>
        <p:spPr>
          <a:xfrm>
            <a:off x="1798320" y="1348740"/>
            <a:ext cx="5547360" cy="4160520"/>
          </a:xfrm>
          <a:prstGeom prst="rect">
            <a:avLst/>
          </a:prstGeom>
          <a:ln>
            <a:solidFill>
              <a:schemeClr val="bg2">
                <a:lumMod val="25000"/>
              </a:schemeClr>
            </a:solidFill>
          </a:ln>
        </p:spPr>
      </p:pic>
      <p:sp>
        <p:nvSpPr>
          <p:cNvPr id="4" name="TextBox 3"/>
          <p:cNvSpPr txBox="1"/>
          <p:nvPr/>
        </p:nvSpPr>
        <p:spPr>
          <a:xfrm>
            <a:off x="2209800" y="1981200"/>
            <a:ext cx="1524000" cy="1015663"/>
          </a:xfrm>
          <a:prstGeom prst="rect">
            <a:avLst/>
          </a:prstGeom>
          <a:solidFill>
            <a:schemeClr val="bg1"/>
          </a:solidFill>
        </p:spPr>
        <p:txBody>
          <a:bodyPr wrap="square" rtlCol="0">
            <a:spAutoFit/>
          </a:bodyPr>
          <a:lstStyle/>
          <a:p>
            <a:endParaRPr lang="en-US" sz="2000" dirty="0" smtClean="0">
              <a:solidFill>
                <a:schemeClr val="bg1">
                  <a:lumMod val="50000"/>
                </a:schemeClr>
              </a:solidFill>
            </a:endParaRPr>
          </a:p>
          <a:p>
            <a:endParaRPr lang="en-US" sz="2000" dirty="0" smtClean="0">
              <a:solidFill>
                <a:schemeClr val="bg1">
                  <a:lumMod val="50000"/>
                </a:schemeClr>
              </a:solidFill>
            </a:endParaRPr>
          </a:p>
          <a:p>
            <a:endParaRPr lang="en-US" sz="2000" dirty="0">
              <a:solidFill>
                <a:schemeClr val="bg1">
                  <a:lumMod val="50000"/>
                </a:schemeClr>
              </a:solidFill>
            </a:endParaRPr>
          </a:p>
        </p:txBody>
      </p:sp>
      <p:sp>
        <p:nvSpPr>
          <p:cNvPr id="5" name="Rectangle 4"/>
          <p:cNvSpPr/>
          <p:nvPr/>
        </p:nvSpPr>
        <p:spPr>
          <a:xfrm>
            <a:off x="2362200" y="2286000"/>
            <a:ext cx="838200" cy="156966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9600" b="1" dirty="0" smtClean="0">
                <a:ln w="50800"/>
                <a:solidFill>
                  <a:schemeClr val="bg1">
                    <a:shade val="50000"/>
                  </a:schemeClr>
                </a:solidFill>
              </a:rPr>
              <a:t>?</a:t>
            </a:r>
            <a:endParaRPr lang="en-US" sz="9600" b="1" dirty="0">
              <a:ln w="50800"/>
              <a:solidFill>
                <a:schemeClr val="bg1">
                  <a:shade val="50000"/>
                </a:schemeClr>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Let’s get started…</a:t>
            </a:r>
            <a:endParaRPr lang="en-US" dirty="0"/>
          </a:p>
        </p:txBody>
      </p:sp>
    </p:spTree>
  </p:cSld>
  <p:clrMapOvr>
    <a:masterClrMapping/>
  </p:clrMapOvr>
  <p:transition spd="slow" advClick="0" advTm="60000">
    <p:sndAc>
      <p:stSnd>
        <p:snd r:embed="rId3"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55J9K.jpg"/>
          <p:cNvPicPr>
            <a:picLocks noChangeAspect="1"/>
          </p:cNvPicPr>
          <p:nvPr/>
        </p:nvPicPr>
        <p:blipFill>
          <a:blip r:embed="rId3" cstate="print"/>
          <a:stretch>
            <a:fillRect/>
          </a:stretch>
        </p:blipFill>
        <p:spPr>
          <a:xfrm>
            <a:off x="1562100" y="1433306"/>
            <a:ext cx="6019800" cy="3991389"/>
          </a:xfrm>
          <a:prstGeom prst="rect">
            <a:avLst/>
          </a:prstGeom>
          <a:ln w="38100">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4" name="TextBox 3"/>
          <p:cNvSpPr txBox="1"/>
          <p:nvPr/>
        </p:nvSpPr>
        <p:spPr>
          <a:xfrm>
            <a:off x="762000" y="533400"/>
            <a:ext cx="4038600" cy="461665"/>
          </a:xfrm>
          <a:prstGeom prst="rect">
            <a:avLst/>
          </a:prstGeom>
          <a:solidFill>
            <a:schemeClr val="bg2">
              <a:lumMod val="90000"/>
            </a:schemeClr>
          </a:solidFill>
          <a:ln>
            <a:solidFill>
              <a:schemeClr val="bg2">
                <a:lumMod val="50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en-US" sz="2400" dirty="0" smtClean="0"/>
              <a:t>What am I supposed to do? </a:t>
            </a:r>
            <a:endParaRPr lang="en-US" sz="24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610600" cy="5262979"/>
          </a:xfrm>
          <a:prstGeom prst="rect">
            <a:avLst/>
          </a:prstGeom>
          <a:noFill/>
          <a:ln w="38100">
            <a:solidFill>
              <a:schemeClr val="bg2">
                <a:lumMod val="25000"/>
              </a:schemeClr>
            </a:solidFill>
          </a:ln>
        </p:spPr>
        <p:txBody>
          <a:bodyPr wrap="square" rtlCol="0">
            <a:spAutoFit/>
          </a:bodyPr>
          <a:lstStyle/>
          <a:p>
            <a:r>
              <a:rPr lang="en-US" sz="4000" dirty="0" smtClean="0"/>
              <a:t>Passive</a:t>
            </a:r>
            <a:r>
              <a:rPr lang="en-US" dirty="0" smtClean="0"/>
              <a:t>                    </a:t>
            </a:r>
            <a:r>
              <a:rPr lang="en-US" sz="4800" dirty="0" smtClean="0"/>
              <a:t>Active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Right Arrow 3"/>
          <p:cNvSpPr/>
          <p:nvPr/>
        </p:nvSpPr>
        <p:spPr>
          <a:xfrm>
            <a:off x="2286000" y="6096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imagesCAGF955Q.jpg"/>
          <p:cNvPicPr>
            <a:picLocks noChangeAspect="1"/>
          </p:cNvPicPr>
          <p:nvPr/>
        </p:nvPicPr>
        <p:blipFill>
          <a:blip r:embed="rId3" cstate="print">
            <a:lum bright="6000" contrast="12000"/>
          </a:blip>
          <a:stretch>
            <a:fillRect/>
          </a:stretch>
        </p:blipFill>
        <p:spPr>
          <a:xfrm>
            <a:off x="457200" y="1676400"/>
            <a:ext cx="2895600" cy="2667000"/>
          </a:xfrm>
          <a:prstGeom prst="rect">
            <a:avLst/>
          </a:prstGeom>
          <a:ln w="57150">
            <a:solidFill>
              <a:schemeClr val="bg2">
                <a:lumMod val="25000"/>
              </a:schemeClr>
            </a:solidFill>
          </a:ln>
        </p:spPr>
      </p:pic>
      <p:pic>
        <p:nvPicPr>
          <p:cNvPr id="9" name="Picture 8" descr="imagesCAZ9X5TX.jpg"/>
          <p:cNvPicPr>
            <a:picLocks noChangeAspect="1"/>
          </p:cNvPicPr>
          <p:nvPr/>
        </p:nvPicPr>
        <p:blipFill>
          <a:blip r:embed="rId4" cstate="print"/>
          <a:stretch>
            <a:fillRect/>
          </a:stretch>
        </p:blipFill>
        <p:spPr>
          <a:xfrm>
            <a:off x="4572000" y="1295400"/>
            <a:ext cx="4038600" cy="4038600"/>
          </a:xfrm>
          <a:prstGeom prst="rect">
            <a:avLst/>
          </a:prstGeom>
          <a:ln w="57150">
            <a:solidFill>
              <a:schemeClr val="bg2">
                <a:lumMod val="25000"/>
              </a:schemeClr>
            </a:solidFill>
          </a:ln>
        </p:spPr>
      </p:pic>
      <p:sp>
        <p:nvSpPr>
          <p:cNvPr id="8" name="Right Arrow 7"/>
          <p:cNvSpPr/>
          <p:nvPr/>
        </p:nvSpPr>
        <p:spPr>
          <a:xfrm>
            <a:off x="3505200" y="27432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534400" cy="4985980"/>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sz="3600" dirty="0" smtClean="0"/>
              <a:t>Transmission</a:t>
            </a:r>
            <a:r>
              <a:rPr lang="en-US" sz="4000" dirty="0" smtClean="0"/>
              <a:t>              </a:t>
            </a:r>
            <a:r>
              <a:rPr lang="en-US" sz="4800" dirty="0" smtClean="0"/>
              <a:t>Challenging</a:t>
            </a:r>
            <a:endParaRPr lang="en-US" sz="4800" dirty="0"/>
          </a:p>
        </p:txBody>
      </p:sp>
      <p:pic>
        <p:nvPicPr>
          <p:cNvPr id="6" name="Picture 5" descr="imagesCAGF955Q.jpg"/>
          <p:cNvPicPr>
            <a:picLocks noChangeAspect="1"/>
          </p:cNvPicPr>
          <p:nvPr/>
        </p:nvPicPr>
        <p:blipFill>
          <a:blip r:embed="rId3" cstate="print">
            <a:grayscl/>
            <a:lum bright="4000" contrast="2000"/>
          </a:blip>
          <a:stretch>
            <a:fillRect/>
          </a:stretch>
        </p:blipFill>
        <p:spPr>
          <a:xfrm>
            <a:off x="533400" y="990600"/>
            <a:ext cx="2590800" cy="3429000"/>
          </a:xfrm>
          <a:prstGeom prst="rect">
            <a:avLst/>
          </a:prstGeom>
          <a:ln w="57150">
            <a:solidFill>
              <a:schemeClr val="bg2">
                <a:lumMod val="25000"/>
              </a:schemeClr>
            </a:solidFill>
          </a:ln>
        </p:spPr>
      </p:pic>
      <p:pic>
        <p:nvPicPr>
          <p:cNvPr id="9" name="Picture 8" descr="imagesCAZ9X5TX.jpg"/>
          <p:cNvPicPr>
            <a:picLocks noChangeAspect="1"/>
          </p:cNvPicPr>
          <p:nvPr/>
        </p:nvPicPr>
        <p:blipFill>
          <a:blip r:embed="rId4" cstate="print">
            <a:lum bright="14000" contrast="-4000"/>
          </a:blip>
          <a:stretch>
            <a:fillRect/>
          </a:stretch>
        </p:blipFill>
        <p:spPr>
          <a:xfrm>
            <a:off x="4572000" y="990600"/>
            <a:ext cx="4038600" cy="2819400"/>
          </a:xfrm>
          <a:prstGeom prst="rect">
            <a:avLst/>
          </a:prstGeom>
          <a:ln w="57150">
            <a:solidFill>
              <a:schemeClr val="bg2">
                <a:lumMod val="50000"/>
              </a:schemeClr>
            </a:solidFill>
          </a:ln>
        </p:spPr>
      </p:pic>
      <p:sp>
        <p:nvSpPr>
          <p:cNvPr id="10" name="Right Arrow 9"/>
          <p:cNvSpPr/>
          <p:nvPr/>
        </p:nvSpPr>
        <p:spPr>
          <a:xfrm>
            <a:off x="3276600" y="23622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3810000" y="47244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ide-2-728.jpg"/>
          <p:cNvPicPr>
            <a:picLocks noChangeAspect="1"/>
          </p:cNvPicPr>
          <p:nvPr/>
        </p:nvPicPr>
        <p:blipFill>
          <a:blip r:embed="rId3" cstate="print"/>
          <a:srcRect l="46154"/>
          <a:stretch>
            <a:fillRect/>
          </a:stretch>
        </p:blipFill>
        <p:spPr>
          <a:xfrm>
            <a:off x="4451386" y="523875"/>
            <a:ext cx="3446427" cy="4953000"/>
          </a:xfrm>
          <a:prstGeom prst="rect">
            <a:avLst/>
          </a:prstGeom>
          <a:ln>
            <a:solidFill>
              <a:schemeClr val="tx1">
                <a:lumMod val="50000"/>
                <a:lumOff val="50000"/>
              </a:schemeClr>
            </a:solidFill>
          </a:ln>
        </p:spPr>
      </p:pic>
      <p:sp>
        <p:nvSpPr>
          <p:cNvPr id="3" name="TextBox 2"/>
          <p:cNvSpPr txBox="1"/>
          <p:nvPr/>
        </p:nvSpPr>
        <p:spPr>
          <a:xfrm>
            <a:off x="762000" y="2514600"/>
            <a:ext cx="3048000" cy="1323439"/>
          </a:xfrm>
          <a:prstGeom prst="rect">
            <a:avLst/>
          </a:prstGeom>
          <a:solidFill>
            <a:schemeClr val="bg2">
              <a:lumMod val="75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US" sz="4000" dirty="0" smtClean="0"/>
              <a:t>Let’s do a little math…</a:t>
            </a:r>
            <a:endParaRPr lang="en-US" sz="40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990600" y="0"/>
            <a:ext cx="6781800" cy="5975758"/>
            <a:chOff x="1676400" y="0"/>
            <a:chExt cx="6781800" cy="5975758"/>
          </a:xfrm>
        </p:grpSpPr>
        <p:pic>
          <p:nvPicPr>
            <p:cNvPr id="2" name="Picture 1" descr="1.bmp"/>
            <p:cNvPicPr>
              <a:picLocks noChangeAspect="1"/>
            </p:cNvPicPr>
            <p:nvPr/>
          </p:nvPicPr>
          <p:blipFill>
            <a:blip r:embed="rId3" cstate="print"/>
            <a:stretch>
              <a:fillRect/>
            </a:stretch>
          </p:blipFill>
          <p:spPr>
            <a:xfrm>
              <a:off x="2895600" y="0"/>
              <a:ext cx="5562600" cy="5105400"/>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676400" y="4495800"/>
              <a:ext cx="1657039" cy="1479958"/>
            </a:xfrm>
            <a:prstGeom prst="rect">
              <a:avLst/>
            </a:prstGeom>
            <a:solidFill>
              <a:srgbClr val="FFEC9B"/>
            </a:solidFill>
          </p:spPr>
        </p:pic>
        <p:cxnSp>
          <p:nvCxnSpPr>
            <p:cNvPr id="6" name="Straight Connector 5"/>
            <p:cNvCxnSpPr/>
            <p:nvPr/>
          </p:nvCxnSpPr>
          <p:spPr>
            <a:xfrm>
              <a:off x="2895600" y="4495800"/>
              <a:ext cx="0" cy="3810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3124200" y="5105400"/>
              <a:ext cx="228600" cy="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GB" smtClean="0"/>
              <a:t>Five Minutes</a:t>
            </a:r>
          </a:p>
        </p:txBody>
      </p:sp>
      <p:sp>
        <p:nvSpPr>
          <p:cNvPr id="38915" name="Rectangle 3"/>
          <p:cNvSpPr>
            <a:spLocks noGrp="1" noChangeArrowheads="1"/>
          </p:cNvSpPr>
          <p:nvPr>
            <p:ph type="body" idx="1"/>
          </p:nvPr>
        </p:nvSpPr>
        <p:spPr/>
        <p:txBody>
          <a:bodyPr/>
          <a:lstStyle/>
          <a:p>
            <a:pPr eaLnBrk="1" hangingPunct="1">
              <a:defRPr/>
            </a:pPr>
            <a:endParaRPr lang="en-US" smtClean="0"/>
          </a:p>
        </p:txBody>
      </p:sp>
      <p:pic>
        <p:nvPicPr>
          <p:cNvPr id="8196" name="Picture 4" descr="MPj03857550000[1]"/>
          <p:cNvPicPr>
            <a:picLocks noChangeAspect="1" noChangeArrowheads="1"/>
          </p:cNvPicPr>
          <p:nvPr/>
        </p:nvPicPr>
        <p:blipFill>
          <a:blip r:embed="rId4" cstate="print"/>
          <a:srcRect/>
          <a:stretch>
            <a:fillRect/>
          </a:stretch>
        </p:blipFill>
        <p:spPr bwMode="auto">
          <a:xfrm>
            <a:off x="2700338" y="1341438"/>
            <a:ext cx="3675062" cy="5145087"/>
          </a:xfrm>
          <a:prstGeom prst="rect">
            <a:avLst/>
          </a:prstGeom>
          <a:noFill/>
          <a:ln w="9525">
            <a:noFill/>
            <a:miter lim="800000"/>
            <a:headEnd/>
            <a:tailEnd/>
          </a:ln>
        </p:spPr>
      </p:pic>
    </p:spTree>
  </p:cSld>
  <p:clrMapOvr>
    <a:masterClrMapping/>
  </p:clrMapOvr>
  <p:transition spd="slow" advClick="0" advTm="60000">
    <p:sndAc>
      <p:stSnd>
        <p:snd r:embed="rId3"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800" fill="hold">
                                          <p:stCondLst>
                                            <p:cond delay="0"/>
                                          </p:stCondLst>
                                        </p:cTn>
                                        <p:tgtEl>
                                          <p:spTgt spid="38914"/>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891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nodePh="1">
                                  <p:stCondLst>
                                    <p:cond delay="0"/>
                                  </p:stCondLst>
                                  <p:endCondLst>
                                    <p:cond evt="begin" delay="0">
                                      <p:tn val="11"/>
                                    </p:cond>
                                  </p:endCondLst>
                                  <p:iterate type="lt">
                                    <p:tmPct val="10000"/>
                                  </p:iterate>
                                  <p:childTnLst>
                                    <p:set>
                                      <p:cBhvr>
                                        <p:cTn id="12" dur="1" fill="hold">
                                          <p:stCondLst>
                                            <p:cond delay="0"/>
                                          </p:stCondLst>
                                        </p:cTn>
                                        <p:tgtEl>
                                          <p:spTgt spid="38915">
                                            <p:txEl>
                                              <p:pRg st="0" end="0"/>
                                            </p:txEl>
                                          </p:spTgt>
                                        </p:tgtEl>
                                        <p:attrNameLst>
                                          <p:attrName>style.visibility</p:attrName>
                                        </p:attrNameLst>
                                      </p:cBhvr>
                                      <p:to>
                                        <p:strVal val="visible"/>
                                      </p:to>
                                    </p:set>
                                    <p:animEffect transition="in" filter="fade">
                                      <p:cBhvr>
                                        <p:cTn id="13" dur="1000"/>
                                        <p:tgtEl>
                                          <p:spTgt spid="38915">
                                            <p:txEl>
                                              <p:pRg st="0" end="0"/>
                                            </p:txEl>
                                          </p:spTgt>
                                        </p:tgtEl>
                                      </p:cBhvr>
                                    </p:animEffect>
                                    <p:anim calcmode="lin" valueType="num">
                                      <p:cBhvr>
                                        <p:cTn id="14" dur="1000" fill="hold"/>
                                        <p:tgtEl>
                                          <p:spTgt spid="38915">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GB" smtClean="0"/>
              <a:t>Four Minutes</a:t>
            </a:r>
          </a:p>
        </p:txBody>
      </p:sp>
      <p:sp>
        <p:nvSpPr>
          <p:cNvPr id="39939" name="Rectangle 3"/>
          <p:cNvSpPr>
            <a:spLocks noGrp="1" noChangeArrowheads="1"/>
          </p:cNvSpPr>
          <p:nvPr>
            <p:ph type="body" idx="1"/>
          </p:nvPr>
        </p:nvSpPr>
        <p:spPr/>
        <p:txBody>
          <a:bodyPr/>
          <a:lstStyle/>
          <a:p>
            <a:pPr eaLnBrk="1" hangingPunct="1">
              <a:defRPr/>
            </a:pPr>
            <a:endParaRPr lang="en-US" smtClean="0"/>
          </a:p>
        </p:txBody>
      </p:sp>
      <p:pic>
        <p:nvPicPr>
          <p:cNvPr id="9220" name="Picture 4" descr="MCj04345430000[1]"/>
          <p:cNvPicPr>
            <a:picLocks noChangeAspect="1" noChangeArrowheads="1"/>
          </p:cNvPicPr>
          <p:nvPr/>
        </p:nvPicPr>
        <p:blipFill>
          <a:blip r:embed="rId4" cstate="print"/>
          <a:srcRect/>
          <a:stretch>
            <a:fillRect/>
          </a:stretch>
        </p:blipFill>
        <p:spPr bwMode="auto">
          <a:xfrm>
            <a:off x="2987675" y="1844675"/>
            <a:ext cx="2986088" cy="3687763"/>
          </a:xfrm>
          <a:prstGeom prst="rect">
            <a:avLst/>
          </a:prstGeom>
          <a:noFill/>
          <a:ln w="9525">
            <a:noFill/>
            <a:miter lim="800000"/>
            <a:headEnd/>
            <a:tailEnd/>
          </a:ln>
        </p:spPr>
      </p:pic>
    </p:spTree>
  </p:cSld>
  <p:clrMapOvr>
    <a:masterClrMapping/>
  </p:clrMapOvr>
  <p:transition spd="slow" advClick="0" advTm="60000">
    <p:sndAc>
      <p:stSnd>
        <p:snd r:embed="rId3"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3993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nodePh="1">
                                  <p:stCondLst>
                                    <p:cond delay="0"/>
                                  </p:stCondLst>
                                  <p:endCondLst>
                                    <p:cond evt="begin" delay="0">
                                      <p:tn val="9"/>
                                    </p:cond>
                                  </p:endCondLst>
                                  <p:childTnLst>
                                    <p:set>
                                      <p:cBhvr>
                                        <p:cTn id="10" dur="1" fill="hold">
                                          <p:stCondLst>
                                            <p:cond delay="0"/>
                                          </p:stCondLst>
                                        </p:cTn>
                                        <p:tgtEl>
                                          <p:spTgt spid="39939">
                                            <p:txEl>
                                              <p:pRg st="0" end="0"/>
                                            </p:txEl>
                                          </p:spTgt>
                                        </p:tgtEl>
                                        <p:attrNameLst>
                                          <p:attrName>style.visibility</p:attrName>
                                        </p:attrNameLst>
                                      </p:cBhvr>
                                      <p:to>
                                        <p:strVal val="visible"/>
                                      </p:to>
                                    </p:set>
                                    <p:animEffect transition="in" filter="fade">
                                      <p:cBhvr>
                                        <p:cTn id="11" dur="1000">
                                          <p:stCondLst>
                                            <p:cond delay="0"/>
                                          </p:stCondLst>
                                        </p:cTn>
                                        <p:tgtEl>
                                          <p:spTgt spid="39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GB" smtClean="0"/>
              <a:t>Three Minutes</a:t>
            </a:r>
          </a:p>
        </p:txBody>
      </p:sp>
      <p:sp>
        <p:nvSpPr>
          <p:cNvPr id="40963" name="Rectangle 3"/>
          <p:cNvSpPr>
            <a:spLocks noGrp="1" noChangeArrowheads="1"/>
          </p:cNvSpPr>
          <p:nvPr>
            <p:ph type="body" idx="1"/>
          </p:nvPr>
        </p:nvSpPr>
        <p:spPr/>
        <p:txBody>
          <a:bodyPr/>
          <a:lstStyle/>
          <a:p>
            <a:pPr eaLnBrk="1" hangingPunct="1">
              <a:defRPr/>
            </a:pPr>
            <a:endParaRPr lang="en-US" smtClean="0"/>
          </a:p>
        </p:txBody>
      </p:sp>
      <p:pic>
        <p:nvPicPr>
          <p:cNvPr id="10244" name="Picture 4" descr="MCSY00647_0000[1]"/>
          <p:cNvPicPr>
            <a:picLocks noChangeAspect="1" noChangeArrowheads="1"/>
          </p:cNvPicPr>
          <p:nvPr/>
        </p:nvPicPr>
        <p:blipFill>
          <a:blip r:embed="rId4" cstate="print"/>
          <a:srcRect/>
          <a:stretch>
            <a:fillRect/>
          </a:stretch>
        </p:blipFill>
        <p:spPr bwMode="auto">
          <a:xfrm>
            <a:off x="3203575" y="2205038"/>
            <a:ext cx="2703513" cy="3151187"/>
          </a:xfrm>
          <a:prstGeom prst="rect">
            <a:avLst/>
          </a:prstGeom>
          <a:noFill/>
          <a:ln w="9525">
            <a:noFill/>
            <a:miter lim="800000"/>
            <a:headEnd/>
            <a:tailEnd/>
          </a:ln>
        </p:spPr>
      </p:pic>
    </p:spTree>
  </p:cSld>
  <p:clrMapOvr>
    <a:masterClrMapping/>
  </p:clrMapOvr>
  <p:transition spd="slow" advClick="0" advTm="60000">
    <p:sndAc>
      <p:stSnd>
        <p:snd r:embed="rId3"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800" decel="100000"/>
                                        <p:tgtEl>
                                          <p:spTgt spid="40962"/>
                                        </p:tgtEl>
                                      </p:cBhvr>
                                    </p:animEffect>
                                    <p:anim calcmode="lin" valueType="num">
                                      <p:cBhvr>
                                        <p:cTn id="8" dur="800" decel="100000" fill="hold"/>
                                        <p:tgtEl>
                                          <p:spTgt spid="40962"/>
                                        </p:tgtEl>
                                        <p:attrNameLst>
                                          <p:attrName>style.rotation</p:attrName>
                                        </p:attrNameLst>
                                      </p:cBhvr>
                                      <p:tavLst>
                                        <p:tav tm="0">
                                          <p:val>
                                            <p:fltVal val="-90"/>
                                          </p:val>
                                        </p:tav>
                                        <p:tav tm="100000">
                                          <p:val>
                                            <p:fltVal val="0"/>
                                          </p:val>
                                        </p:tav>
                                      </p:tavLst>
                                    </p:anim>
                                    <p:anim calcmode="lin" valueType="num">
                                      <p:cBhvr>
                                        <p:cTn id="9" dur="800" decel="100000" fill="hold"/>
                                        <p:tgtEl>
                                          <p:spTgt spid="40962"/>
                                        </p:tgtEl>
                                        <p:attrNameLst>
                                          <p:attrName>ppt_x</p:attrName>
                                        </p:attrNameLst>
                                      </p:cBhvr>
                                      <p:tavLst>
                                        <p:tav tm="0">
                                          <p:val>
                                            <p:strVal val="#ppt_x+0.4"/>
                                          </p:val>
                                        </p:tav>
                                        <p:tav tm="100000">
                                          <p:val>
                                            <p:strVal val="#ppt_x-0.05"/>
                                          </p:val>
                                        </p:tav>
                                      </p:tavLst>
                                    </p:anim>
                                    <p:anim calcmode="lin" valueType="num">
                                      <p:cBhvr>
                                        <p:cTn id="10" dur="800" decel="100000" fill="hold"/>
                                        <p:tgtEl>
                                          <p:spTgt spid="4096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096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096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nodePh="1">
                                  <p:stCondLst>
                                    <p:cond delay="0"/>
                                  </p:stCondLst>
                                  <p:endCondLst>
                                    <p:cond evt="begin" delay="0">
                                      <p:tn val="15"/>
                                    </p:cond>
                                  </p:endCondLst>
                                  <p:childTnLst>
                                    <p:set>
                                      <p:cBhvr>
                                        <p:cTn id="16" dur="1" fill="hold">
                                          <p:stCondLst>
                                            <p:cond delay="0"/>
                                          </p:stCondLst>
                                        </p:cTn>
                                        <p:tgtEl>
                                          <p:spTgt spid="40963">
                                            <p:txEl>
                                              <p:pRg st="0" end="0"/>
                                            </p:txEl>
                                          </p:spTgt>
                                        </p:tgtEl>
                                        <p:attrNameLst>
                                          <p:attrName>style.visibility</p:attrName>
                                        </p:attrNameLst>
                                      </p:cBhvr>
                                      <p:to>
                                        <p:strVal val="visible"/>
                                      </p:to>
                                    </p:set>
                                    <p:animEffect transition="in" filter="fade">
                                      <p:cBhvr>
                                        <p:cTn id="17" dur="1000"/>
                                        <p:tgtEl>
                                          <p:spTgt spid="40963">
                                            <p:txEl>
                                              <p:pRg st="0" end="0"/>
                                            </p:txEl>
                                          </p:spTgt>
                                        </p:tgtEl>
                                      </p:cBhvr>
                                    </p:animEffect>
                                    <p:anim calcmode="lin" valueType="num">
                                      <p:cBhvr>
                                        <p:cTn id="18" dur="10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096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GB" smtClean="0"/>
              <a:t>Two Minutes</a:t>
            </a:r>
          </a:p>
        </p:txBody>
      </p:sp>
      <p:sp>
        <p:nvSpPr>
          <p:cNvPr id="41987" name="Rectangle 3"/>
          <p:cNvSpPr>
            <a:spLocks noGrp="1" noChangeArrowheads="1"/>
          </p:cNvSpPr>
          <p:nvPr>
            <p:ph type="body" idx="1"/>
          </p:nvPr>
        </p:nvSpPr>
        <p:spPr/>
        <p:txBody>
          <a:bodyPr/>
          <a:lstStyle/>
          <a:p>
            <a:pPr eaLnBrk="1" hangingPunct="1">
              <a:defRPr/>
            </a:pPr>
            <a:endParaRPr lang="en-US" smtClean="0"/>
          </a:p>
        </p:txBody>
      </p:sp>
      <p:pic>
        <p:nvPicPr>
          <p:cNvPr id="11268" name="Picture 5" descr="MCj03260920000[1]"/>
          <p:cNvPicPr>
            <a:picLocks noChangeAspect="1" noChangeArrowheads="1"/>
          </p:cNvPicPr>
          <p:nvPr/>
        </p:nvPicPr>
        <p:blipFill>
          <a:blip r:embed="rId4" cstate="print"/>
          <a:srcRect/>
          <a:stretch>
            <a:fillRect/>
          </a:stretch>
        </p:blipFill>
        <p:spPr bwMode="auto">
          <a:xfrm>
            <a:off x="2771775" y="1628775"/>
            <a:ext cx="4194175" cy="4464050"/>
          </a:xfrm>
          <a:prstGeom prst="rect">
            <a:avLst/>
          </a:prstGeom>
          <a:noFill/>
          <a:ln w="9525">
            <a:noFill/>
            <a:miter lim="800000"/>
            <a:headEnd/>
            <a:tailEnd/>
          </a:ln>
        </p:spPr>
      </p:pic>
    </p:spTree>
  </p:cSld>
  <p:clrMapOvr>
    <a:masterClrMapping/>
  </p:clrMapOvr>
  <p:transition spd="slow" advClick="0" advTm="60000">
    <p:sndAc>
      <p:stSnd>
        <p:snd r:embed="rId3"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2000"/>
                                        <p:tgtEl>
                                          <p:spTgt spid="419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fade">
                                      <p:cBhvr>
                                        <p:cTn id="12" dur="20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4600" y="457200"/>
            <a:ext cx="4566378" cy="369332"/>
          </a:xfrm>
          <a:prstGeom prst="rect">
            <a:avLst/>
          </a:prstGeom>
          <a:noFill/>
        </p:spPr>
        <p:txBody>
          <a:bodyPr wrap="none" rtlCol="0">
            <a:spAutoFit/>
          </a:bodyPr>
          <a:lstStyle/>
          <a:p>
            <a:r>
              <a:rPr lang="en-US" dirty="0" smtClean="0"/>
              <a:t>Sir Ken Robinson: Teachers as Gardeners</a:t>
            </a:r>
            <a:endParaRPr lang="en-US" dirty="0"/>
          </a:p>
        </p:txBody>
      </p:sp>
    </p:spTree>
    <p:controls>
      <p:control spid="38915" name="ShockwaveFlash1" r:id="rId2" imgW="6782388" imgH="4787802"/>
    </p:controls>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GB" smtClean="0"/>
              <a:t>One Minute</a:t>
            </a:r>
          </a:p>
        </p:txBody>
      </p:sp>
      <p:sp>
        <p:nvSpPr>
          <p:cNvPr id="43011" name="Rectangle 3"/>
          <p:cNvSpPr>
            <a:spLocks noGrp="1" noChangeArrowheads="1"/>
          </p:cNvSpPr>
          <p:nvPr>
            <p:ph type="body" idx="1"/>
          </p:nvPr>
        </p:nvSpPr>
        <p:spPr/>
        <p:txBody>
          <a:bodyPr/>
          <a:lstStyle/>
          <a:p>
            <a:pPr eaLnBrk="1" hangingPunct="1">
              <a:defRPr/>
            </a:pPr>
            <a:endParaRPr lang="en-US" smtClean="0"/>
          </a:p>
        </p:txBody>
      </p:sp>
      <p:pic>
        <p:nvPicPr>
          <p:cNvPr id="12292" name="Picture 4" descr="MCj04347260000[1]"/>
          <p:cNvPicPr>
            <a:picLocks noChangeAspect="1" noChangeArrowheads="1"/>
          </p:cNvPicPr>
          <p:nvPr/>
        </p:nvPicPr>
        <p:blipFill>
          <a:blip r:embed="rId4" cstate="print"/>
          <a:srcRect/>
          <a:stretch>
            <a:fillRect/>
          </a:stretch>
        </p:blipFill>
        <p:spPr bwMode="auto">
          <a:xfrm>
            <a:off x="2484438" y="1628775"/>
            <a:ext cx="4456112" cy="4456113"/>
          </a:xfrm>
          <a:prstGeom prst="rect">
            <a:avLst/>
          </a:prstGeom>
          <a:noFill/>
          <a:ln w="9525">
            <a:noFill/>
            <a:miter lim="800000"/>
            <a:headEnd/>
            <a:tailEnd/>
          </a:ln>
        </p:spPr>
      </p:pic>
    </p:spTree>
  </p:cSld>
  <p:clrMapOvr>
    <a:masterClrMapping/>
  </p:clrMapOvr>
  <p:transition spd="slow" advClick="0" advTm="60000">
    <p:sndAc>
      <p:stSnd>
        <p:snd r:embed="rId3"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20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nodePh="1">
                                  <p:stCondLst>
                                    <p:cond delay="0"/>
                                  </p:stCondLst>
                                  <p:endCondLst>
                                    <p:cond evt="begin" delay="0">
                                      <p:tn val="10"/>
                                    </p:cond>
                                  </p:endCondLst>
                                  <p:childTnLst>
                                    <p:set>
                                      <p:cBhvr>
                                        <p:cTn id="11" dur="1" fill="hold">
                                          <p:stCondLst>
                                            <p:cond delay="0"/>
                                          </p:stCondLst>
                                        </p:cTn>
                                        <p:tgtEl>
                                          <p:spTgt spid="43011">
                                            <p:txEl>
                                              <p:pRg st="0" end="0"/>
                                            </p:txEl>
                                          </p:spTgt>
                                        </p:tgtEl>
                                        <p:attrNameLst>
                                          <p:attrName>style.visibility</p:attrName>
                                        </p:attrNameLst>
                                      </p:cBhvr>
                                      <p:to>
                                        <p:strVal val="visible"/>
                                      </p:to>
                                    </p:set>
                                    <p:animEffect transition="in" filter="wipe(left)">
                                      <p:cBhvr>
                                        <p:cTn id="12" dur="500"/>
                                        <p:tgtEl>
                                          <p:spTgt spid="430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314" name="Picture 6" descr="MPj02275580000[1]"/>
          <p:cNvPicPr>
            <a:picLocks noChangeAspect="1" noChangeArrowheads="1"/>
          </p:cNvPicPr>
          <p:nvPr/>
        </p:nvPicPr>
        <p:blipFill>
          <a:blip r:embed="rId4" cstate="print"/>
          <a:srcRect/>
          <a:stretch>
            <a:fillRect/>
          </a:stretch>
        </p:blipFill>
        <p:spPr bwMode="auto">
          <a:xfrm>
            <a:off x="250825" y="260350"/>
            <a:ext cx="8642350" cy="6280150"/>
          </a:xfrm>
          <a:prstGeom prst="rect">
            <a:avLst/>
          </a:prstGeom>
          <a:noFill/>
          <a:ln w="9525">
            <a:noFill/>
            <a:miter lim="800000"/>
            <a:headEnd/>
            <a:tailEnd/>
          </a:ln>
        </p:spPr>
      </p:pic>
      <p:sp>
        <p:nvSpPr>
          <p:cNvPr id="13315" name="Text Box 7"/>
          <p:cNvSpPr txBox="1">
            <a:spLocks noChangeArrowheads="1"/>
          </p:cNvSpPr>
          <p:nvPr/>
        </p:nvSpPr>
        <p:spPr bwMode="auto">
          <a:xfrm>
            <a:off x="2268538" y="2781300"/>
            <a:ext cx="5543550" cy="366713"/>
          </a:xfrm>
          <a:prstGeom prst="rect">
            <a:avLst/>
          </a:prstGeom>
          <a:noFill/>
          <a:ln w="9525">
            <a:noFill/>
            <a:miter lim="800000"/>
            <a:headEnd/>
            <a:tailEnd/>
          </a:ln>
        </p:spPr>
        <p:txBody>
          <a:bodyPr>
            <a:spAutoFit/>
          </a:bodyPr>
          <a:lstStyle/>
          <a:p>
            <a:pPr>
              <a:spcBef>
                <a:spcPct val="50000"/>
              </a:spcBef>
            </a:pPr>
            <a:endParaRPr lang="en-US"/>
          </a:p>
        </p:txBody>
      </p:sp>
      <p:sp>
        <p:nvSpPr>
          <p:cNvPr id="13316" name="WordArt 8"/>
          <p:cNvSpPr>
            <a:spLocks noChangeArrowheads="1" noChangeShapeType="1" noTextEdit="1"/>
          </p:cNvSpPr>
          <p:nvPr/>
        </p:nvSpPr>
        <p:spPr bwMode="auto">
          <a:xfrm>
            <a:off x="2411413" y="2708275"/>
            <a:ext cx="4333875" cy="1444625"/>
          </a:xfrm>
          <a:prstGeom prst="rect">
            <a:avLst/>
          </a:prstGeom>
        </p:spPr>
        <p:txBody>
          <a:bodyPr wrap="none" fromWordArt="1">
            <a:prstTxWarp prst="textDoubleWave1">
              <a:avLst>
                <a:gd name="adj1" fmla="val 6500"/>
                <a:gd name="adj2" fmla="val 0"/>
              </a:avLst>
            </a:prstTxWarp>
          </a:bodyPr>
          <a:lstStyle/>
          <a:p>
            <a:pPr algn="ctr"/>
            <a:r>
              <a:rPr lang="en-US" sz="8000" b="1" kern="10" spc="-800">
                <a:ln w="12700">
                  <a:solidFill>
                    <a:srgbClr val="000099"/>
                  </a:solidFill>
                  <a:round/>
                  <a:headEnd/>
                  <a:tailEnd/>
                </a:ln>
                <a:solidFill>
                  <a:srgbClr val="33CCFF"/>
                </a:solidFill>
                <a:effectLst>
                  <a:outerShdw dist="125724" dir="18900000" algn="ctr" rotWithShape="0">
                    <a:srgbClr val="000099"/>
                  </a:outerShdw>
                </a:effectLst>
                <a:latin typeface="Impact"/>
              </a:rPr>
              <a:t>TIMES UP!!</a:t>
            </a:r>
          </a:p>
        </p:txBody>
      </p:sp>
    </p:spTree>
  </p:cSld>
  <p:clrMapOvr>
    <a:masterClrMapping/>
  </p:clrMapOvr>
  <p:transition spd="slow" advClick="0" advTm="60000">
    <p:sndAc>
      <p:stSnd>
        <p:snd r:embed="rId3" name="chimes.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M3CRP4.jpg"/>
          <p:cNvPicPr>
            <a:picLocks noChangeAspect="1"/>
          </p:cNvPicPr>
          <p:nvPr/>
        </p:nvPicPr>
        <p:blipFill>
          <a:blip r:embed="rId3" cstate="print">
            <a:grayscl/>
            <a:lum bright="16000"/>
          </a:blip>
          <a:stretch>
            <a:fillRect/>
          </a:stretch>
        </p:blipFill>
        <p:spPr>
          <a:xfrm>
            <a:off x="0" y="0"/>
            <a:ext cx="3048000" cy="2667000"/>
          </a:xfrm>
          <a:prstGeom prst="rect">
            <a:avLst/>
          </a:prstGeom>
          <a:noFill/>
          <a:ln w="38100">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4" name="Picture 3" descr="common issue.bmp"/>
          <p:cNvPicPr>
            <a:picLocks noChangeAspect="1"/>
          </p:cNvPicPr>
          <p:nvPr/>
        </p:nvPicPr>
        <p:blipFill>
          <a:blip r:embed="rId4" cstate="print"/>
          <a:stretch>
            <a:fillRect/>
          </a:stretch>
        </p:blipFill>
        <p:spPr>
          <a:xfrm>
            <a:off x="1752600" y="1828800"/>
            <a:ext cx="6911340" cy="4251960"/>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TEQSB.jpg"/>
          <p:cNvPicPr>
            <a:picLocks noChangeAspect="1"/>
          </p:cNvPicPr>
          <p:nvPr/>
        </p:nvPicPr>
        <p:blipFill>
          <a:blip r:embed="rId3" cstate="print"/>
          <a:stretch>
            <a:fillRect/>
          </a:stretch>
        </p:blipFill>
        <p:spPr>
          <a:xfrm>
            <a:off x="1447800" y="1066800"/>
            <a:ext cx="6019800" cy="3733800"/>
          </a:xfrm>
          <a:prstGeom prst="rect">
            <a:avLst/>
          </a:prstGeom>
          <a:ln w="38100">
            <a:solidFill>
              <a:schemeClr val="tx1"/>
            </a:solidFill>
          </a:ln>
        </p:spPr>
      </p:pic>
      <p:sp>
        <p:nvSpPr>
          <p:cNvPr id="4" name="TextBox 3"/>
          <p:cNvSpPr txBox="1"/>
          <p:nvPr/>
        </p:nvSpPr>
        <p:spPr>
          <a:xfrm>
            <a:off x="457200" y="381000"/>
            <a:ext cx="4019049"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Put your meta-goggles on…</a:t>
            </a:r>
            <a:endParaRPr lang="en-US" sz="2400" dirty="0"/>
          </a:p>
        </p:txBody>
      </p:sp>
      <p:sp>
        <p:nvSpPr>
          <p:cNvPr id="5" name="TextBox 4"/>
          <p:cNvSpPr txBox="1"/>
          <p:nvPr/>
        </p:nvSpPr>
        <p:spPr>
          <a:xfrm>
            <a:off x="2819400" y="4953000"/>
            <a:ext cx="3192734"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Effective questioning?</a:t>
            </a:r>
            <a:endParaRPr lang="en-US" sz="2400" dirty="0"/>
          </a:p>
        </p:txBody>
      </p:sp>
      <p:sp>
        <p:nvSpPr>
          <p:cNvPr id="7" name="TextBox 6"/>
          <p:cNvSpPr txBox="1"/>
          <p:nvPr/>
        </p:nvSpPr>
        <p:spPr>
          <a:xfrm>
            <a:off x="4419600" y="5486400"/>
            <a:ext cx="3850734"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Cooperative small groups?</a:t>
            </a:r>
            <a:endParaRPr lang="en-US" sz="2400"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62000" y="457200"/>
            <a:ext cx="6741742" cy="5442358"/>
            <a:chOff x="1676400" y="533400"/>
            <a:chExt cx="6741742" cy="5442358"/>
          </a:xfrm>
        </p:grpSpPr>
        <p:pic>
          <p:nvPicPr>
            <p:cNvPr id="2" name="Picture 1" descr="1.bmp"/>
            <p:cNvPicPr>
              <a:picLocks noChangeAspect="1"/>
            </p:cNvPicPr>
            <p:nvPr/>
          </p:nvPicPr>
          <p:blipFill>
            <a:blip r:embed="rId3" cstate="print"/>
            <a:stretch>
              <a:fillRect/>
            </a:stretch>
          </p:blipFill>
          <p:spPr>
            <a:xfrm>
              <a:off x="2971800" y="533400"/>
              <a:ext cx="5446342" cy="4545182"/>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676400" y="4495800"/>
              <a:ext cx="1657039" cy="1479958"/>
            </a:xfrm>
            <a:prstGeom prst="rect">
              <a:avLst/>
            </a:prstGeom>
            <a:solidFill>
              <a:srgbClr val="FFEC9B"/>
            </a:solidFill>
          </p:spPr>
        </p:pic>
        <p:cxnSp>
          <p:nvCxnSpPr>
            <p:cNvPr id="6" name="Straight Connector 5"/>
            <p:cNvCxnSpPr/>
            <p:nvPr/>
          </p:nvCxnSpPr>
          <p:spPr>
            <a:xfrm>
              <a:off x="2971800" y="4495800"/>
              <a:ext cx="0" cy="3810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3124200" y="5105400"/>
              <a:ext cx="228600"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81000" y="2438400"/>
            <a:ext cx="8229600" cy="1143000"/>
          </a:xfrm>
        </p:spPr>
        <p:txBody>
          <a:bodyPr/>
          <a:lstStyle/>
          <a:p>
            <a:r>
              <a:rPr lang="en-US" sz="9600" smtClean="0">
                <a:latin typeface="Arial Rounded MT Bold" pitchFamily="34" charset="0"/>
              </a:rPr>
              <a:t>5 minutes</a:t>
            </a:r>
          </a:p>
        </p:txBody>
      </p:sp>
    </p:spTree>
  </p:cSld>
  <p:clrMapOvr>
    <a:masterClrMapping/>
  </p:clrMapOvr>
  <p:transition spd="slow" advClick="0" advTm="60000">
    <p:sndAc>
      <p:stSnd>
        <p:snd r:embed="rId3" name="click.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81000" y="2438400"/>
            <a:ext cx="8229600" cy="1143000"/>
          </a:xfrm>
        </p:spPr>
        <p:txBody>
          <a:bodyPr/>
          <a:lstStyle/>
          <a:p>
            <a:r>
              <a:rPr lang="en-US" sz="9600" smtClean="0">
                <a:latin typeface="Arial Rounded MT Bold" pitchFamily="34" charset="0"/>
              </a:rPr>
              <a:t>4 minutes</a:t>
            </a:r>
          </a:p>
        </p:txBody>
      </p:sp>
    </p:spTree>
  </p:cSld>
  <p:clrMapOvr>
    <a:masterClrMapping/>
  </p:clrMapOvr>
  <p:transition spd="slow" advClick="0" advTm="60000">
    <p:sndAc>
      <p:stSnd>
        <p:snd r:embed="rId3" name="click.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81000" y="2438400"/>
            <a:ext cx="8229600" cy="1143000"/>
          </a:xfrm>
        </p:spPr>
        <p:txBody>
          <a:bodyPr/>
          <a:lstStyle/>
          <a:p>
            <a:r>
              <a:rPr lang="en-US" sz="9600" smtClean="0">
                <a:latin typeface="Arial Rounded MT Bold" pitchFamily="34" charset="0"/>
              </a:rPr>
              <a:t>3 minutes</a:t>
            </a:r>
          </a:p>
        </p:txBody>
      </p:sp>
    </p:spTree>
  </p:cSld>
  <p:clrMapOvr>
    <a:masterClrMapping/>
  </p:clrMapOvr>
  <p:transition spd="slow" advClick="0" advTm="60000">
    <p:sndAc>
      <p:stSnd>
        <p:snd r:embed="rId3" name="click.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2438400"/>
            <a:ext cx="8229600" cy="1143000"/>
          </a:xfrm>
        </p:spPr>
        <p:txBody>
          <a:bodyPr/>
          <a:lstStyle/>
          <a:p>
            <a:r>
              <a:rPr lang="en-US" sz="9600" smtClean="0">
                <a:latin typeface="Arial Rounded MT Bold" pitchFamily="34" charset="0"/>
              </a:rPr>
              <a:t>2 minutes</a:t>
            </a:r>
          </a:p>
        </p:txBody>
      </p:sp>
    </p:spTree>
  </p:cSld>
  <p:clrMapOvr>
    <a:masterClrMapping/>
  </p:clrMapOvr>
  <p:transition spd="slow" advClick="0" advTm="60000">
    <p:sndAc>
      <p:stSnd>
        <p:snd r:embed="rId3" name="click.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14500" y="1295400"/>
            <a:ext cx="5715000" cy="1446550"/>
          </a:xfrm>
          <a:prstGeom prst="rect">
            <a:avLst/>
          </a:prstGeom>
          <a:solidFill>
            <a:schemeClr val="bg2">
              <a:lumMod val="75000"/>
            </a:schemeClr>
          </a:solidFill>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fontAlgn="auto">
              <a:spcBef>
                <a:spcPts val="0"/>
              </a:spcBef>
              <a:spcAft>
                <a:spcPts val="0"/>
              </a:spcAft>
              <a:defRPr/>
            </a:pPr>
            <a:r>
              <a:rPr lang="en-US" sz="8800" dirty="0" smtClean="0">
                <a:latin typeface="Bell MT" pitchFamily="18" charset="0"/>
                <a:cs typeface="+mn-cs"/>
              </a:rPr>
              <a:t>Why FAL?</a:t>
            </a:r>
            <a:endParaRPr lang="en-US" sz="8800" dirty="0">
              <a:latin typeface="Bell MT" pitchFamily="18" charset="0"/>
              <a:cs typeface="+mn-cs"/>
            </a:endParaRPr>
          </a:p>
        </p:txBody>
      </p:sp>
      <p:sp>
        <p:nvSpPr>
          <p:cNvPr id="3" name="TextBox 2"/>
          <p:cNvSpPr txBox="1"/>
          <p:nvPr/>
        </p:nvSpPr>
        <p:spPr>
          <a:xfrm>
            <a:off x="1257300" y="3352800"/>
            <a:ext cx="6629400" cy="2308324"/>
          </a:xfrm>
          <a:prstGeom prst="rect">
            <a:avLst/>
          </a:prstGeom>
          <a:solidFill>
            <a:schemeClr val="bg2">
              <a:lumMod val="90000"/>
            </a:schemeClr>
          </a:solidFill>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a:r>
              <a:rPr lang="en-US" sz="2400" b="1" dirty="0" smtClean="0"/>
              <a:t>Georgia Department of Education</a:t>
            </a:r>
          </a:p>
          <a:p>
            <a:pPr algn="ctr"/>
            <a:r>
              <a:rPr lang="en-US" sz="2400" b="1" dirty="0" smtClean="0"/>
              <a:t>Curriculum and Instruction Mathematics Team</a:t>
            </a:r>
          </a:p>
          <a:p>
            <a:pPr algn="ctr"/>
            <a:endParaRPr lang="en-US" dirty="0" smtClean="0"/>
          </a:p>
          <a:p>
            <a:pPr algn="ctr"/>
            <a:r>
              <a:rPr lang="en-US" dirty="0" smtClean="0"/>
              <a:t>Brooke Kline, Lead Program Specialist</a:t>
            </a:r>
          </a:p>
          <a:p>
            <a:pPr algn="ctr"/>
            <a:r>
              <a:rPr lang="en-US" dirty="0" smtClean="0"/>
              <a:t>James Pratt, Secondary Mathematics Specialist</a:t>
            </a:r>
          </a:p>
          <a:p>
            <a:pPr algn="ctr"/>
            <a:r>
              <a:rPr lang="en-US" dirty="0" smtClean="0"/>
              <a:t>Turtle Toms, Elementary Mathematics Specialist</a:t>
            </a:r>
            <a:endParaRPr lang="en-US" dirty="0"/>
          </a:p>
        </p:txBody>
      </p:sp>
      <p:sp>
        <p:nvSpPr>
          <p:cNvPr id="4" name="TextBox 3"/>
          <p:cNvSpPr txBox="1"/>
          <p:nvPr/>
        </p:nvSpPr>
        <p:spPr>
          <a:xfrm>
            <a:off x="838200" y="609600"/>
            <a:ext cx="3275320" cy="369332"/>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US" dirty="0" smtClean="0"/>
              <a:t>Twitter </a:t>
            </a:r>
            <a:r>
              <a:rPr lang="en-US" dirty="0" err="1" smtClean="0"/>
              <a:t>Hashtag</a:t>
            </a:r>
            <a:r>
              <a:rPr lang="en-US" dirty="0" smtClean="0"/>
              <a:t>: #</a:t>
            </a:r>
            <a:r>
              <a:rPr lang="en-US" dirty="0" err="1" smtClean="0"/>
              <a:t>GACISMath</a:t>
            </a:r>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8400"/>
            <a:ext cx="8229600" cy="1143000"/>
          </a:xfrm>
        </p:spPr>
        <p:txBody>
          <a:bodyPr rtlCol="0">
            <a:noAutofit/>
          </a:bodyPr>
          <a:lstStyle/>
          <a:p>
            <a:pPr fontAlgn="auto">
              <a:spcAft>
                <a:spcPts val="0"/>
              </a:spcAft>
              <a:defRPr/>
            </a:pPr>
            <a:r>
              <a:rPr lang="en-US" sz="9600" dirty="0" smtClean="0">
                <a:latin typeface="Arial Rounded MT Bold" pitchFamily="34" charset="0"/>
              </a:rPr>
              <a:t>1 minute left. </a:t>
            </a:r>
            <a:endParaRPr lang="en-US" sz="9600" dirty="0">
              <a:solidFill>
                <a:schemeClr val="accent2">
                  <a:lumMod val="60000"/>
                  <a:lumOff val="40000"/>
                </a:schemeClr>
              </a:solidFill>
              <a:latin typeface="Arial Rounded MT Bold" pitchFamily="34" charset="0"/>
            </a:endParaRPr>
          </a:p>
        </p:txBody>
      </p:sp>
    </p:spTree>
  </p:cSld>
  <p:clrMapOvr>
    <a:masterClrMapping/>
  </p:clrMapOvr>
  <p:transition spd="slow" advClick="0" advTm="30000">
    <p:sndAc>
      <p:stSnd>
        <p:snd r:embed="rId3" name="click.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81000" y="2438400"/>
            <a:ext cx="8229600" cy="1143000"/>
          </a:xfrm>
        </p:spPr>
        <p:txBody>
          <a:bodyPr/>
          <a:lstStyle/>
          <a:p>
            <a:r>
              <a:rPr lang="en-US" sz="9600" smtClean="0">
                <a:latin typeface="Arial Rounded MT Bold" pitchFamily="34" charset="0"/>
              </a:rPr>
              <a:t>30 seconds</a:t>
            </a:r>
          </a:p>
        </p:txBody>
      </p:sp>
    </p:spTree>
  </p:cSld>
  <p:clrMapOvr>
    <a:masterClrMapping/>
  </p:clrMapOvr>
  <p:transition spd="slow" advClick="0" advTm="30000">
    <p:sndAc>
      <p:stSnd>
        <p:snd r:embed="rId3" name="hammer.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2438400"/>
            <a:ext cx="8229600" cy="1143000"/>
          </a:xfrm>
        </p:spPr>
        <p:txBody>
          <a:bodyPr/>
          <a:lstStyle/>
          <a:p>
            <a:r>
              <a:rPr lang="en-US" sz="9600" smtClean="0">
                <a:latin typeface="Arial Rounded MT Bold" pitchFamily="34" charset="0"/>
              </a:rPr>
              <a:t>Is everyone ready?</a:t>
            </a:r>
          </a:p>
        </p:txBody>
      </p:sp>
    </p:spTree>
  </p:cSld>
  <p:clrMapOvr>
    <a:masterClrMapping/>
  </p:clrMapOvr>
  <p:transition spd="slow" advClick="0" advTm="60000">
    <p:sndAc>
      <p:stSnd>
        <p:snd r:embed="rId3" name="chimes.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hool.png"/>
          <p:cNvPicPr>
            <a:picLocks noGrp="1" noChangeAspect="1"/>
          </p:cNvPicPr>
          <p:nvPr>
            <p:ph idx="1"/>
          </p:nvPr>
        </p:nvPicPr>
        <p:blipFill>
          <a:blip r:embed="rId3" cstate="print"/>
          <a:stretch>
            <a:fillRect/>
          </a:stretch>
        </p:blipFill>
        <p:spPr>
          <a:xfrm>
            <a:off x="1600200" y="685800"/>
            <a:ext cx="5943600" cy="5105400"/>
          </a:xfr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TEQSB.jpg"/>
          <p:cNvPicPr>
            <a:picLocks noChangeAspect="1"/>
          </p:cNvPicPr>
          <p:nvPr/>
        </p:nvPicPr>
        <p:blipFill>
          <a:blip r:embed="rId3" cstate="print">
            <a:lum bright="8000" contrast="8000"/>
          </a:blip>
          <a:stretch>
            <a:fillRect/>
          </a:stretch>
        </p:blipFill>
        <p:spPr>
          <a:xfrm>
            <a:off x="1524000" y="1066800"/>
            <a:ext cx="5410200" cy="3733800"/>
          </a:xfrm>
          <a:prstGeom prst="rect">
            <a:avLst/>
          </a:prstGeom>
          <a:ln w="38100">
            <a:solidFill>
              <a:schemeClr val="tx1"/>
            </a:solidFill>
          </a:ln>
        </p:spPr>
      </p:pic>
      <p:sp>
        <p:nvSpPr>
          <p:cNvPr id="4" name="TextBox 3"/>
          <p:cNvSpPr txBox="1"/>
          <p:nvPr/>
        </p:nvSpPr>
        <p:spPr>
          <a:xfrm>
            <a:off x="457200" y="381000"/>
            <a:ext cx="4019049"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Put your meta-goggles on…</a:t>
            </a:r>
            <a:endParaRPr lang="en-US" sz="2400" dirty="0"/>
          </a:p>
        </p:txBody>
      </p:sp>
      <p:sp>
        <p:nvSpPr>
          <p:cNvPr id="5" name="TextBox 4"/>
          <p:cNvSpPr txBox="1"/>
          <p:nvPr/>
        </p:nvSpPr>
        <p:spPr>
          <a:xfrm>
            <a:off x="2133600" y="4876800"/>
            <a:ext cx="4144083"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Building on prior knowledge?</a:t>
            </a:r>
            <a:endParaRPr lang="en-US" sz="2400" dirty="0"/>
          </a:p>
        </p:txBody>
      </p:sp>
      <p:sp>
        <p:nvSpPr>
          <p:cNvPr id="7" name="TextBox 6"/>
          <p:cNvSpPr txBox="1"/>
          <p:nvPr/>
        </p:nvSpPr>
        <p:spPr>
          <a:xfrm>
            <a:off x="2743200" y="5562600"/>
            <a:ext cx="6042039"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Exposing and discussing misconceptions?</a:t>
            </a:r>
            <a:endParaRPr lang="en-US" sz="2400"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914400" y="0"/>
            <a:ext cx="6741742" cy="5975758"/>
            <a:chOff x="1676400" y="0"/>
            <a:chExt cx="6741742" cy="5975758"/>
          </a:xfrm>
        </p:grpSpPr>
        <p:pic>
          <p:nvPicPr>
            <p:cNvPr id="2" name="Picture 1" descr="1.bmp"/>
            <p:cNvPicPr>
              <a:picLocks noChangeAspect="1"/>
            </p:cNvPicPr>
            <p:nvPr/>
          </p:nvPicPr>
          <p:blipFill>
            <a:blip r:embed="rId3" cstate="print"/>
            <a:stretch>
              <a:fillRect/>
            </a:stretch>
          </p:blipFill>
          <p:spPr>
            <a:xfrm>
              <a:off x="2971800" y="0"/>
              <a:ext cx="5446342" cy="5105400"/>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676400" y="4495800"/>
              <a:ext cx="1657039" cy="1479958"/>
            </a:xfrm>
            <a:prstGeom prst="rect">
              <a:avLst/>
            </a:prstGeom>
            <a:solidFill>
              <a:srgbClr val="FFEC9B"/>
            </a:solidFill>
          </p:spPr>
        </p:pic>
        <p:cxnSp>
          <p:nvCxnSpPr>
            <p:cNvPr id="6" name="Straight Connector 5"/>
            <p:cNvCxnSpPr/>
            <p:nvPr/>
          </p:nvCxnSpPr>
          <p:spPr>
            <a:xfrm>
              <a:off x="2971800" y="4495800"/>
              <a:ext cx="0" cy="3810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3124200" y="5105400"/>
              <a:ext cx="228600" cy="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bmp"/>
          <p:cNvPicPr>
            <a:picLocks noChangeAspect="1"/>
          </p:cNvPicPr>
          <p:nvPr/>
        </p:nvPicPr>
        <p:blipFill>
          <a:blip r:embed="rId3" cstate="print"/>
          <a:stretch>
            <a:fillRect/>
          </a:stretch>
        </p:blipFill>
        <p:spPr>
          <a:xfrm>
            <a:off x="609600" y="452382"/>
            <a:ext cx="8001000" cy="5491218"/>
          </a:xfrm>
          <a:prstGeom prst="rect">
            <a:avLst/>
          </a:prstGeom>
          <a:ln>
            <a:solidFill>
              <a:schemeClr val="tx1"/>
            </a:solidFill>
          </a:ln>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TEQSB.jpg"/>
          <p:cNvPicPr>
            <a:picLocks noChangeAspect="1"/>
          </p:cNvPicPr>
          <p:nvPr/>
        </p:nvPicPr>
        <p:blipFill>
          <a:blip r:embed="rId3" cstate="print"/>
          <a:stretch>
            <a:fillRect/>
          </a:stretch>
        </p:blipFill>
        <p:spPr>
          <a:xfrm>
            <a:off x="1510966" y="1310888"/>
            <a:ext cx="5207668" cy="3245624"/>
          </a:xfrm>
          <a:prstGeom prst="rect">
            <a:avLst/>
          </a:prstGeom>
          <a:ln w="38100">
            <a:solidFill>
              <a:schemeClr val="bg2">
                <a:lumMod val="25000"/>
              </a:schemeClr>
            </a:solidFill>
          </a:ln>
        </p:spPr>
      </p:pic>
      <p:sp>
        <p:nvSpPr>
          <p:cNvPr id="4" name="TextBox 3"/>
          <p:cNvSpPr txBox="1"/>
          <p:nvPr/>
        </p:nvSpPr>
        <p:spPr>
          <a:xfrm>
            <a:off x="457200" y="381000"/>
            <a:ext cx="4019049"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Put your meta-goggles on…</a:t>
            </a:r>
            <a:endParaRPr lang="en-US" sz="2400" dirty="0"/>
          </a:p>
        </p:txBody>
      </p:sp>
      <p:sp>
        <p:nvSpPr>
          <p:cNvPr id="5" name="TextBox 4"/>
          <p:cNvSpPr txBox="1"/>
          <p:nvPr/>
        </p:nvSpPr>
        <p:spPr>
          <a:xfrm>
            <a:off x="2133600" y="4876800"/>
            <a:ext cx="4121641"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Methods vs. answer-getting?</a:t>
            </a:r>
            <a:endParaRPr lang="en-US" sz="2400" dirty="0"/>
          </a:p>
        </p:txBody>
      </p:sp>
      <p:sp>
        <p:nvSpPr>
          <p:cNvPr id="7" name="TextBox 6"/>
          <p:cNvSpPr txBox="1"/>
          <p:nvPr/>
        </p:nvSpPr>
        <p:spPr>
          <a:xfrm>
            <a:off x="2743200" y="5562600"/>
            <a:ext cx="2069797"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Connections?</a:t>
            </a:r>
            <a:endParaRPr lang="en-US" sz="2400" dirty="0"/>
          </a:p>
        </p:txBody>
      </p:sp>
      <p:sp>
        <p:nvSpPr>
          <p:cNvPr id="6" name="TextBox 5"/>
          <p:cNvSpPr txBox="1"/>
          <p:nvPr/>
        </p:nvSpPr>
        <p:spPr>
          <a:xfrm>
            <a:off x="5486400" y="5562600"/>
            <a:ext cx="2173993"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Collaboration?</a:t>
            </a:r>
            <a:endParaRPr lang="en-US" sz="24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14400"/>
            <a:ext cx="8458200" cy="4031873"/>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000" dirty="0" smtClean="0">
                <a:latin typeface="+mn-lt"/>
              </a:rPr>
              <a:t>Basic facts come before deep learning. </a:t>
            </a:r>
          </a:p>
          <a:p>
            <a:pPr marL="0" indent="0">
              <a:spcBef>
                <a:spcPts val="0"/>
              </a:spcBef>
            </a:pPr>
            <a:r>
              <a:rPr lang="en-US" sz="4000" dirty="0" smtClean="0">
                <a:latin typeface="+mn-lt"/>
              </a:rPr>
              <a:t> </a:t>
            </a:r>
          </a:p>
          <a:p>
            <a:pPr marL="0" indent="0">
              <a:spcBef>
                <a:spcPts val="0"/>
              </a:spcBef>
              <a:buFont typeface="Courier New" pitchFamily="49" charset="0"/>
              <a:buChar char="o"/>
            </a:pPr>
            <a:r>
              <a:rPr lang="en-US" sz="4000" dirty="0" smtClean="0">
                <a:latin typeface="+mn-lt"/>
              </a:rPr>
              <a:t>Rigorous education means teacher lecture.</a:t>
            </a:r>
          </a:p>
          <a:p>
            <a:pPr marL="0" indent="0">
              <a:spcBef>
                <a:spcPts val="0"/>
              </a:spcBef>
            </a:pPr>
            <a:r>
              <a:rPr lang="en-US" sz="4000" dirty="0" smtClean="0">
                <a:latin typeface="+mn-lt"/>
              </a:rPr>
              <a:t> </a:t>
            </a:r>
          </a:p>
          <a:p>
            <a:pPr marL="0" indent="0">
              <a:spcBef>
                <a:spcPts val="0"/>
              </a:spcBef>
              <a:buFont typeface="Courier New" pitchFamily="49" charset="0"/>
              <a:buChar char="o"/>
            </a:pPr>
            <a:r>
              <a:rPr lang="en-US" sz="4000" dirty="0" smtClean="0">
                <a:latin typeface="+mn-lt"/>
              </a:rPr>
              <a:t>Covering a topic means it has been taught. </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39939" name="ShockwaveFlash1" r:id="rId2" imgW="6248942" imgH="4686706"/>
    </p:controls>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609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CASR8XBM.jpg"/>
          <p:cNvPicPr>
            <a:picLocks noChangeAspect="1"/>
          </p:cNvPicPr>
          <p:nvPr/>
        </p:nvPicPr>
        <p:blipFill>
          <a:blip r:embed="rId3" cstate="print">
            <a:lum bright="10000" contrast="32000"/>
          </a:blip>
          <a:stretch>
            <a:fillRect/>
          </a:stretch>
        </p:blipFill>
        <p:spPr>
          <a:xfrm>
            <a:off x="1967212" y="1143000"/>
            <a:ext cx="5209576" cy="4419600"/>
          </a:xfrm>
          <a:prstGeom prst="rect">
            <a:avLst/>
          </a:prstGeom>
          <a:ln w="38100">
            <a:noFill/>
          </a:ln>
          <a:effectLst/>
          <a:scene3d>
            <a:camera prst="orthographicFront">
              <a:rot lat="0" lon="0" rev="0"/>
            </a:camera>
            <a:lightRig rig="contrasting" dir="t">
              <a:rot lat="0" lon="0" rev="7800000"/>
            </a:lightRig>
          </a:scene3d>
          <a:sp3d>
            <a:bevelT w="139700" h="139700"/>
          </a:sp3d>
        </p:spPr>
      </p:pic>
      <p:pic>
        <p:nvPicPr>
          <p:cNvPr id="3" name="Picture 2" descr="imagesCAQVWGLL.jpg"/>
          <p:cNvPicPr>
            <a:picLocks noChangeAspect="1"/>
          </p:cNvPicPr>
          <p:nvPr/>
        </p:nvPicPr>
        <p:blipFill>
          <a:blip r:embed="rId4" cstate="print"/>
          <a:stretch>
            <a:fillRect/>
          </a:stretch>
        </p:blipFill>
        <p:spPr>
          <a:xfrm>
            <a:off x="5410200" y="4191000"/>
            <a:ext cx="2895600" cy="2057400"/>
          </a:xfrm>
          <a:prstGeom prst="rect">
            <a:avLst/>
          </a:prstGeom>
          <a:ln w="571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14400"/>
            <a:ext cx="8458200" cy="4031873"/>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000" dirty="0" smtClean="0">
                <a:latin typeface="+mn-lt"/>
              </a:rPr>
              <a:t>Basic facts come before deep learning. </a:t>
            </a:r>
          </a:p>
          <a:p>
            <a:pPr marL="0" indent="0">
              <a:spcBef>
                <a:spcPts val="0"/>
              </a:spcBef>
            </a:pPr>
            <a:r>
              <a:rPr lang="en-US" sz="4000" dirty="0" smtClean="0">
                <a:latin typeface="+mn-lt"/>
              </a:rPr>
              <a:t> </a:t>
            </a:r>
          </a:p>
          <a:p>
            <a:pPr marL="0" indent="0">
              <a:spcBef>
                <a:spcPts val="0"/>
              </a:spcBef>
              <a:buFont typeface="Courier New" pitchFamily="49" charset="0"/>
              <a:buChar char="o"/>
            </a:pPr>
            <a:r>
              <a:rPr lang="en-US" sz="4000" dirty="0" smtClean="0">
                <a:latin typeface="+mn-lt"/>
              </a:rPr>
              <a:t>Rigorous education means teacher lecture.</a:t>
            </a:r>
          </a:p>
          <a:p>
            <a:pPr marL="0" indent="0">
              <a:spcBef>
                <a:spcPts val="0"/>
              </a:spcBef>
            </a:pPr>
            <a:r>
              <a:rPr lang="en-US" sz="4000" dirty="0" smtClean="0">
                <a:latin typeface="+mn-lt"/>
              </a:rPr>
              <a:t> </a:t>
            </a:r>
          </a:p>
          <a:p>
            <a:pPr marL="0" indent="0">
              <a:spcBef>
                <a:spcPts val="0"/>
              </a:spcBef>
              <a:buFont typeface="Courier New" pitchFamily="49" charset="0"/>
              <a:buChar char="o"/>
            </a:pPr>
            <a:r>
              <a:rPr lang="en-US" sz="4000" dirty="0" smtClean="0">
                <a:latin typeface="+mn-lt"/>
              </a:rPr>
              <a:t>Covering a topic means it has been taught. </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066800"/>
            <a:ext cx="7924800" cy="5016758"/>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400" dirty="0" smtClean="0">
                <a:latin typeface="+mn-lt"/>
              </a:rPr>
              <a:t>Teaching to student interests 	means a compromise of teacher   	standards. </a:t>
            </a:r>
          </a:p>
          <a:p>
            <a:pPr marL="0" indent="0">
              <a:spcBef>
                <a:spcPts val="0"/>
              </a:spcBef>
            </a:pPr>
            <a:endParaRPr lang="en-US" sz="4400" dirty="0" smtClean="0">
              <a:latin typeface="+mn-lt"/>
            </a:endParaRPr>
          </a:p>
          <a:p>
            <a:pPr marL="0" indent="0">
              <a:spcBef>
                <a:spcPts val="0"/>
              </a:spcBef>
              <a:buFont typeface="Courier New" pitchFamily="49" charset="0"/>
              <a:buChar char="o"/>
            </a:pPr>
            <a:r>
              <a:rPr lang="en-US" sz="4400" dirty="0" smtClean="0">
                <a:latin typeface="+mn-lt"/>
              </a:rPr>
              <a:t>Acceleration creates a more 	rigorous class.</a:t>
            </a:r>
            <a:r>
              <a:rPr lang="en-US" sz="4400" dirty="0" smtClean="0">
                <a:latin typeface="Bell MT" pitchFamily="18" charset="0"/>
              </a:rPr>
              <a:t>  </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914400"/>
            <a:ext cx="7924800" cy="4893647"/>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400" dirty="0" smtClean="0">
                <a:latin typeface="+mn-lt"/>
              </a:rPr>
              <a:t>A quiet classroom means good 	learning. </a:t>
            </a:r>
          </a:p>
          <a:p>
            <a:pPr marL="0" indent="0">
              <a:spcBef>
                <a:spcPts val="0"/>
              </a:spcBef>
            </a:pPr>
            <a:r>
              <a:rPr lang="en-US" sz="4400" dirty="0" smtClean="0">
                <a:latin typeface="+mn-lt"/>
              </a:rPr>
              <a:t> </a:t>
            </a:r>
          </a:p>
          <a:p>
            <a:pPr marL="0" indent="0">
              <a:spcBef>
                <a:spcPts val="0"/>
              </a:spcBef>
              <a:buFont typeface="Courier New" pitchFamily="49" charset="0"/>
              <a:buChar char="o"/>
            </a:pPr>
            <a:r>
              <a:rPr lang="en-US" sz="4400" dirty="0" smtClean="0">
                <a:latin typeface="+mn-lt"/>
              </a:rPr>
              <a:t>Traditional schooling prepares 	students for life .</a:t>
            </a:r>
          </a:p>
          <a:p>
            <a:pPr marL="0" indent="0">
              <a:spcBef>
                <a:spcPts val="0"/>
              </a:spcBef>
            </a:pPr>
            <a:r>
              <a:rPr lang="en-US" sz="3600" i="1" dirty="0" smtClean="0">
                <a:latin typeface="+mn-lt"/>
              </a:rPr>
              <a:t> </a:t>
            </a:r>
            <a:endParaRPr lang="en-US" sz="3600" dirty="0" smtClean="0">
              <a:latin typeface="+mn-lt"/>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8305800" cy="5016758"/>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3200" dirty="0" smtClean="0">
                <a:latin typeface="+mn-lt"/>
              </a:rPr>
              <a:t>Formative assessment is a special kind of test, or series of tests that teachers learn to use to find out what their students know. </a:t>
            </a:r>
            <a:endParaRPr lang="en-US" sz="3200" dirty="0">
              <a:latin typeface="+mn-lt"/>
            </a:endParaRPr>
          </a:p>
          <a:p>
            <a:pPr>
              <a:spcBef>
                <a:spcPts val="0"/>
              </a:spcBef>
              <a:buClr>
                <a:schemeClr val="bg2">
                  <a:lumMod val="25000"/>
                </a:schemeClr>
              </a:buClr>
              <a:buFont typeface="Courier New" pitchFamily="49" charset="0"/>
              <a:buChar char="o"/>
            </a:pPr>
            <a:endParaRPr lang="en-US" sz="3200" dirty="0" smtClean="0">
              <a:latin typeface="+mn-lt"/>
            </a:endParaRPr>
          </a:p>
          <a:p>
            <a:pPr>
              <a:spcBef>
                <a:spcPts val="0"/>
              </a:spcBef>
              <a:buClr>
                <a:schemeClr val="bg2">
                  <a:lumMod val="25000"/>
                </a:schemeClr>
              </a:buClr>
              <a:buFont typeface="Courier New" pitchFamily="49" charset="0"/>
              <a:buChar char="o"/>
            </a:pPr>
            <a:r>
              <a:rPr lang="en-US" sz="3200" dirty="0">
                <a:latin typeface="+mn-lt"/>
              </a:rPr>
              <a:t> </a:t>
            </a:r>
            <a:r>
              <a:rPr lang="en-US" sz="3200" dirty="0" smtClean="0">
                <a:latin typeface="+mn-lt"/>
              </a:rPr>
              <a:t>Formative assessment is a program that districts adopt and teachers add to what they already do.   </a:t>
            </a:r>
          </a:p>
          <a:p>
            <a:pPr>
              <a:spcBef>
                <a:spcPts val="0"/>
              </a:spcBef>
              <a:buClr>
                <a:schemeClr val="bg2">
                  <a:lumMod val="25000"/>
                </a:schemeClr>
              </a:buClr>
            </a:pPr>
            <a:endParaRPr lang="en-US" sz="3200" dirty="0" smtClean="0">
              <a:latin typeface="+mn-lt"/>
            </a:endParaRPr>
          </a:p>
          <a:p>
            <a:pPr>
              <a:spcBef>
                <a:spcPts val="0"/>
              </a:spcBef>
              <a:buClr>
                <a:schemeClr val="bg2">
                  <a:lumMod val="25000"/>
                </a:schemeClr>
              </a:buClr>
              <a:buFont typeface="Courier New" pitchFamily="49" charset="0"/>
              <a:buChar char="o"/>
            </a:pPr>
            <a:r>
              <a:rPr lang="en-US" sz="3200" dirty="0" smtClean="0">
                <a:latin typeface="+mn-lt"/>
              </a:rPr>
              <a:t>Any practice that gathers information for the purpose of improving programs or improving teaching is a part of formative assessment. </a:t>
            </a:r>
            <a:endParaRPr lang="en-US" sz="3200" dirty="0">
              <a:latin typeface="+mn-lt"/>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990600" y="0"/>
            <a:ext cx="6739673" cy="5975758"/>
            <a:chOff x="1676400" y="0"/>
            <a:chExt cx="6739673" cy="5975758"/>
          </a:xfrm>
        </p:grpSpPr>
        <p:grpSp>
          <p:nvGrpSpPr>
            <p:cNvPr id="7" name="Group 6"/>
            <p:cNvGrpSpPr/>
            <p:nvPr/>
          </p:nvGrpSpPr>
          <p:grpSpPr>
            <a:xfrm>
              <a:off x="1676400" y="0"/>
              <a:ext cx="6739673" cy="5975758"/>
              <a:chOff x="1676400" y="0"/>
              <a:chExt cx="6739673" cy="5975758"/>
            </a:xfrm>
          </p:grpSpPr>
          <p:pic>
            <p:nvPicPr>
              <p:cNvPr id="2" name="Picture 1" descr="1.bmp"/>
              <p:cNvPicPr>
                <a:picLocks noChangeAspect="1"/>
              </p:cNvPicPr>
              <p:nvPr/>
            </p:nvPicPr>
            <p:blipFill>
              <a:blip r:embed="rId3" cstate="print"/>
              <a:stretch>
                <a:fillRect/>
              </a:stretch>
            </p:blipFill>
            <p:spPr>
              <a:xfrm>
                <a:off x="2895600" y="0"/>
                <a:ext cx="5520473" cy="5105400"/>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676400" y="4495800"/>
                <a:ext cx="1657039" cy="1479958"/>
              </a:xfrm>
              <a:prstGeom prst="rect">
                <a:avLst/>
              </a:prstGeom>
              <a:solidFill>
                <a:srgbClr val="FFEC9B"/>
              </a:solidFill>
            </p:spPr>
          </p:pic>
        </p:grpSp>
        <p:cxnSp>
          <p:nvCxnSpPr>
            <p:cNvPr id="6" name="Straight Connector 5"/>
            <p:cNvCxnSpPr/>
            <p:nvPr/>
          </p:nvCxnSpPr>
          <p:spPr>
            <a:xfrm>
              <a:off x="2895600" y="4495800"/>
              <a:ext cx="0" cy="38100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flipH="1">
            <a:off x="3124200" y="5105400"/>
            <a:ext cx="228600"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2362200" y="5105400"/>
            <a:ext cx="304800" cy="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CAYTEQSB.jpg"/>
          <p:cNvPicPr>
            <a:picLocks noChangeAspect="1"/>
          </p:cNvPicPr>
          <p:nvPr/>
        </p:nvPicPr>
        <p:blipFill>
          <a:blip r:embed="rId3" cstate="print">
            <a:lum bright="2000" contrast="10000"/>
          </a:blip>
          <a:stretch>
            <a:fillRect/>
          </a:stretch>
        </p:blipFill>
        <p:spPr>
          <a:xfrm>
            <a:off x="1790701" y="1066800"/>
            <a:ext cx="5562599" cy="3733800"/>
          </a:xfrm>
          <a:prstGeom prst="rect">
            <a:avLst/>
          </a:prstGeom>
          <a:ln w="38100">
            <a:solidFill>
              <a:schemeClr val="tx1"/>
            </a:solidFill>
          </a:ln>
        </p:spPr>
      </p:pic>
      <p:sp>
        <p:nvSpPr>
          <p:cNvPr id="4" name="TextBox 3"/>
          <p:cNvSpPr txBox="1"/>
          <p:nvPr/>
        </p:nvSpPr>
        <p:spPr>
          <a:xfrm>
            <a:off x="457200" y="381000"/>
            <a:ext cx="5062604"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Ask yourself, ask your colleagues…</a:t>
            </a:r>
            <a:endParaRPr lang="en-US" sz="2400" dirty="0"/>
          </a:p>
        </p:txBody>
      </p:sp>
      <p:sp>
        <p:nvSpPr>
          <p:cNvPr id="7" name="TextBox 6"/>
          <p:cNvSpPr txBox="1"/>
          <p:nvPr/>
        </p:nvSpPr>
        <p:spPr>
          <a:xfrm>
            <a:off x="3886200" y="5029200"/>
            <a:ext cx="4756430" cy="461665"/>
          </a:xfrm>
          <a:prstGeom prst="rect">
            <a:avLst/>
          </a:prstGeom>
          <a:solidFill>
            <a:schemeClr val="bg2">
              <a:lumMod val="90000"/>
            </a:schemeClr>
          </a:solidFill>
          <a:ln>
            <a:solidFill>
              <a:schemeClr val="bg2">
                <a:lumMod val="2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US" sz="2400" dirty="0" smtClean="0"/>
              <a:t>How do you support this change?</a:t>
            </a:r>
            <a:endParaRPr lang="en-US" sz="2400" dirty="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CAPXEJHE.jpg"/>
          <p:cNvPicPr>
            <a:picLocks noChangeAspect="1"/>
          </p:cNvPicPr>
          <p:nvPr/>
        </p:nvPicPr>
        <p:blipFill>
          <a:blip r:embed="rId3" cstate="print">
            <a:lum bright="10000" contrast="2000"/>
          </a:blip>
          <a:stretch>
            <a:fillRect/>
          </a:stretch>
        </p:blipFill>
        <p:spPr>
          <a:xfrm>
            <a:off x="1176119" y="917870"/>
            <a:ext cx="6791763" cy="5022261"/>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066800"/>
            <a:ext cx="7924800" cy="5016758"/>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400" dirty="0" smtClean="0">
                <a:latin typeface="+mn-lt"/>
              </a:rPr>
              <a:t>Teaching to student interests entails 	a compromise of teacher 	standards. </a:t>
            </a:r>
          </a:p>
          <a:p>
            <a:pPr marL="0" indent="0">
              <a:spcBef>
                <a:spcPts val="0"/>
              </a:spcBef>
            </a:pPr>
            <a:endParaRPr lang="en-US" sz="4400" dirty="0" smtClean="0">
              <a:latin typeface="+mn-lt"/>
            </a:endParaRPr>
          </a:p>
          <a:p>
            <a:pPr marL="0" indent="0">
              <a:spcBef>
                <a:spcPts val="0"/>
              </a:spcBef>
              <a:buFont typeface="Courier New" pitchFamily="49" charset="0"/>
              <a:buChar char="o"/>
            </a:pPr>
            <a:r>
              <a:rPr lang="en-US" sz="4400" dirty="0" smtClean="0">
                <a:latin typeface="+mn-lt"/>
              </a:rPr>
              <a:t>Acceleration creates a more 	rigorous class.</a:t>
            </a:r>
            <a:r>
              <a:rPr lang="en-US" sz="4400" dirty="0" smtClean="0">
                <a:latin typeface="Bell MT" pitchFamily="18" charset="0"/>
              </a:rPr>
              <a:t>  </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1"/>
            <a:ext cx="3657600" cy="584775"/>
          </a:xfrm>
          <a:prstGeom prst="rect">
            <a:avLst/>
          </a:prstGeom>
          <a:solidFill>
            <a:schemeClr val="bg2">
              <a:lumMod val="90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3200" dirty="0" smtClean="0"/>
              <a:t>Feel like this? </a:t>
            </a:r>
          </a:p>
        </p:txBody>
      </p:sp>
      <p:pic>
        <p:nvPicPr>
          <p:cNvPr id="3" name="Picture 2" descr="slide-3-728.jpg"/>
          <p:cNvPicPr>
            <a:picLocks noChangeAspect="1"/>
          </p:cNvPicPr>
          <p:nvPr/>
        </p:nvPicPr>
        <p:blipFill>
          <a:blip r:embed="rId3" cstate="print"/>
          <a:srcRect b="13187"/>
          <a:stretch>
            <a:fillRect/>
          </a:stretch>
        </p:blipFill>
        <p:spPr>
          <a:xfrm>
            <a:off x="990600" y="1447800"/>
            <a:ext cx="7162800" cy="4495800"/>
          </a:xfrm>
          <a:prstGeom prst="rect">
            <a:avLst/>
          </a:prstGeom>
          <a:ln w="38100">
            <a:solidFill>
              <a:schemeClr val="bg2">
                <a:lumMod val="25000"/>
              </a:schemeClr>
            </a:solidFill>
          </a:ln>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1"/>
            <a:ext cx="3657600" cy="584775"/>
          </a:xfrm>
          <a:prstGeom prst="rect">
            <a:avLst/>
          </a:prstGeom>
          <a:solidFill>
            <a:schemeClr val="bg2">
              <a:lumMod val="90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3200" dirty="0" smtClean="0"/>
              <a:t>Feel like this! </a:t>
            </a:r>
          </a:p>
        </p:txBody>
      </p:sp>
      <p:pic>
        <p:nvPicPr>
          <p:cNvPr id="3" name="Picture 2" descr="slide-3-728.jpg"/>
          <p:cNvPicPr>
            <a:picLocks noChangeAspect="1"/>
          </p:cNvPicPr>
          <p:nvPr/>
        </p:nvPicPr>
        <p:blipFill>
          <a:blip r:embed="rId3" cstate="print">
            <a:lum bright="4000" contrast="2000"/>
          </a:blip>
          <a:stretch>
            <a:fillRect/>
          </a:stretch>
        </p:blipFill>
        <p:spPr>
          <a:xfrm>
            <a:off x="762000" y="1447800"/>
            <a:ext cx="7467600" cy="4495800"/>
          </a:xfrm>
          <a:prstGeom prst="rect">
            <a:avLst/>
          </a:prstGeom>
          <a:ln w="38100">
            <a:solidFill>
              <a:schemeClr val="bg2">
                <a:lumMod val="25000"/>
              </a:schemeClr>
            </a:solidFill>
          </a:ln>
        </p:spPr>
      </p:pic>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CAQCGSMK.jpg"/>
          <p:cNvPicPr>
            <a:picLocks noChangeAspect="1"/>
          </p:cNvPicPr>
          <p:nvPr/>
        </p:nvPicPr>
        <p:blipFill>
          <a:blip r:embed="rId3" cstate="print">
            <a:lum bright="14000" contrast="22000"/>
          </a:blip>
          <a:stretch>
            <a:fillRect/>
          </a:stretch>
        </p:blipFill>
        <p:spPr>
          <a:xfrm>
            <a:off x="4572000" y="838200"/>
            <a:ext cx="4572000" cy="6019800"/>
          </a:xfrm>
          <a:prstGeom prst="rect">
            <a:avLst/>
          </a:prstGeom>
          <a:ln w="38100">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4" name="TextBox 3"/>
          <p:cNvSpPr txBox="1"/>
          <p:nvPr/>
        </p:nvSpPr>
        <p:spPr>
          <a:xfrm>
            <a:off x="609600" y="381000"/>
            <a:ext cx="4495800" cy="3539430"/>
          </a:xfrm>
          <a:prstGeom prst="rect">
            <a:avLst/>
          </a:prstGeom>
          <a:solidFill>
            <a:schemeClr val="bg2">
              <a:lumMod val="90000"/>
            </a:schemeClr>
          </a:solidFill>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sz="3200" dirty="0" smtClean="0">
                <a:latin typeface="Baskerville Old Face" pitchFamily="18" charset="0"/>
              </a:rPr>
              <a:t>“ It </a:t>
            </a:r>
            <a:r>
              <a:rPr lang="en-US" sz="3200" dirty="0" err="1" smtClean="0">
                <a:latin typeface="Baskerville Old Face" pitchFamily="18" charset="0"/>
              </a:rPr>
              <a:t>ain’t</a:t>
            </a:r>
            <a:r>
              <a:rPr lang="en-US" sz="3200" dirty="0" smtClean="0">
                <a:latin typeface="Baskerville Old Face" pitchFamily="18" charset="0"/>
              </a:rPr>
              <a:t> what people don’t know that hurts them.</a:t>
            </a:r>
          </a:p>
          <a:p>
            <a:r>
              <a:rPr lang="en-US" sz="3200" dirty="0" smtClean="0">
                <a:latin typeface="Baskerville Old Face" pitchFamily="18" charset="0"/>
              </a:rPr>
              <a:t> </a:t>
            </a:r>
          </a:p>
          <a:p>
            <a:r>
              <a:rPr lang="en-US" sz="3200" dirty="0" smtClean="0">
                <a:latin typeface="Baskerville Old Face" pitchFamily="18" charset="0"/>
              </a:rPr>
              <a:t>It’s what they do know that </a:t>
            </a:r>
            <a:r>
              <a:rPr lang="en-US" sz="3200" dirty="0" err="1" smtClean="0">
                <a:latin typeface="Baskerville Old Face" pitchFamily="18" charset="0"/>
              </a:rPr>
              <a:t>ain’t</a:t>
            </a:r>
            <a:r>
              <a:rPr lang="en-US" sz="3200" dirty="0" smtClean="0">
                <a:latin typeface="Baskerville Old Face" pitchFamily="18" charset="0"/>
              </a:rPr>
              <a:t> so.” </a:t>
            </a:r>
          </a:p>
          <a:p>
            <a:endParaRPr lang="en-US" sz="3200" dirty="0" smtClean="0">
              <a:latin typeface="Baskerville Old Face" pitchFamily="18" charset="0"/>
            </a:endParaRPr>
          </a:p>
          <a:p>
            <a:pPr algn="r"/>
            <a:r>
              <a:rPr lang="en-US" sz="3200" dirty="0" smtClean="0">
                <a:latin typeface="Baskerville Old Face" pitchFamily="18" charset="0"/>
              </a:rPr>
              <a:t>Will Rogers</a:t>
            </a:r>
            <a:endParaRPr lang="en-US" sz="3200" dirty="0">
              <a:latin typeface="Baskerville Old Face" pitchFamily="18" charset="0"/>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lstStyle/>
          <a:p>
            <a:pPr algn="ctr">
              <a:buFont typeface="Arial" charset="0"/>
              <a:buNone/>
              <a:defRPr/>
            </a:pPr>
            <a:r>
              <a:rPr lang="en-US" sz="36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A Review of Georgia’s Mathematics Program</a:t>
            </a:r>
          </a:p>
          <a:p>
            <a:pPr algn="ctr">
              <a:buFont typeface="Arial" charset="0"/>
              <a:buNone/>
              <a:defRPr/>
            </a:pPr>
            <a:r>
              <a:rPr lang="en-US" dirty="0" smtClean="0">
                <a:latin typeface="Arial Narrow" pitchFamily="34" charset="0"/>
              </a:rPr>
              <a:t>2012 GACIS Conference</a:t>
            </a:r>
          </a:p>
          <a:p>
            <a:pPr algn="ctr">
              <a:buFont typeface="Arial" charset="0"/>
              <a:buNone/>
              <a:defRPr/>
            </a:pPr>
            <a:r>
              <a:rPr lang="en-US" sz="2800" dirty="0" smtClean="0">
                <a:latin typeface="Arial Narrow" pitchFamily="34" charset="0"/>
              </a:rPr>
              <a:t>September  26, 2012</a:t>
            </a:r>
          </a:p>
          <a:p>
            <a:pPr algn="ctr">
              <a:buFont typeface="Arial" charset="0"/>
              <a:buNone/>
              <a:defRPr/>
            </a:pPr>
            <a:r>
              <a:rPr lang="en-US" sz="3600" dirty="0" smtClean="0">
                <a:latin typeface="Arial Narrow" pitchFamily="34" charset="0"/>
              </a:rPr>
              <a:t>CCGPS: Vital Shifts in Content Delivery</a:t>
            </a:r>
          </a:p>
          <a:p>
            <a:pPr algn="ctr">
              <a:buFont typeface="Arial" charset="0"/>
              <a:buNone/>
              <a:defRPr/>
            </a:pPr>
            <a:endParaRPr lang="en-US" sz="2400" dirty="0" smtClean="0">
              <a:latin typeface="Arial Narrow" pitchFamily="34" charset="0"/>
            </a:endParaRPr>
          </a:p>
          <a:p>
            <a:pPr algn="ctr">
              <a:buFont typeface="Arial" charset="0"/>
              <a:buNone/>
              <a:defRPr/>
            </a:pPr>
            <a:endParaRPr lang="en-US" sz="2400" dirty="0" smtClean="0">
              <a:latin typeface="Arial Narrow" pitchFamily="34" charset="0"/>
            </a:endParaRPr>
          </a:p>
          <a:p>
            <a:pPr algn="ctr">
              <a:buFont typeface="Arial" charset="0"/>
              <a:buNone/>
              <a:defRPr/>
            </a:pPr>
            <a:r>
              <a:rPr lang="en-US" sz="2400" b="1" dirty="0" smtClean="0">
                <a:latin typeface="Arial Narrow" pitchFamily="34" charset="0"/>
              </a:rPr>
              <a:t>Brooke Kline</a:t>
            </a:r>
          </a:p>
          <a:p>
            <a:pPr algn="ctr">
              <a:buFont typeface="Arial" charset="0"/>
              <a:buNone/>
              <a:defRPr/>
            </a:pPr>
            <a:r>
              <a:rPr lang="en-US" sz="2400" dirty="0" smtClean="0">
                <a:latin typeface="Arial Narrow" pitchFamily="34" charset="0"/>
              </a:rPr>
              <a:t>Lead Program Specialist for Mathematics</a:t>
            </a:r>
          </a:p>
          <a:p>
            <a:pPr algn="ctr">
              <a:buFont typeface="Arial" charset="0"/>
              <a:buNone/>
              <a:defRPr/>
            </a:pPr>
            <a:r>
              <a:rPr lang="en-US" sz="2400" dirty="0" smtClean="0">
                <a:latin typeface="Arial Narrow" pitchFamily="34" charset="0"/>
                <a:hlinkClick r:id="rId3"/>
              </a:rPr>
              <a:t>bkline@doe.k12.ga.us</a:t>
            </a:r>
            <a:r>
              <a:rPr lang="en-US" sz="2400" dirty="0" smtClean="0">
                <a:latin typeface="Arial Narrow" pitchFamily="34" charset="0"/>
              </a:rPr>
              <a:t> </a:t>
            </a:r>
          </a:p>
          <a:p>
            <a:pPr algn="ctr">
              <a:buFont typeface="Arial" charset="0"/>
              <a:buNone/>
              <a:defRPr/>
            </a:pPr>
            <a:endParaRPr lang="en-US" sz="2400" dirty="0" smtClean="0">
              <a:latin typeface="Arial Narrow" pitchFamily="34" charset="0"/>
            </a:endParaRPr>
          </a:p>
          <a:p>
            <a:pPr>
              <a:defRPr/>
            </a:pPr>
            <a:endParaRPr lang="en-US" dirty="0"/>
          </a:p>
        </p:txBody>
      </p:sp>
    </p:spTree>
  </p:cSld>
  <p:clrMapOvr>
    <a:masterClrMapping/>
  </p:clrMapOvr>
  <p:transition spd="slow"/>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1F72743-E68C-4A9B-A62A-8D73BFEB5A68}" type="datetime1">
              <a:rPr lang="en-US" smtClean="0"/>
              <a:pPr>
                <a:defRPr/>
              </a:pPr>
              <a:t>9/25/2012</a:t>
            </a:fld>
            <a:endParaRPr lang="en-US" dirty="0"/>
          </a:p>
        </p:txBody>
      </p:sp>
      <p:pic>
        <p:nvPicPr>
          <p:cNvPr id="49155" name="Picture 2"/>
          <p:cNvPicPr>
            <a:picLocks noChangeAspect="1" noChangeArrowheads="1"/>
          </p:cNvPicPr>
          <p:nvPr/>
        </p:nvPicPr>
        <p:blipFill>
          <a:blip r:embed="rId3" cstate="print"/>
          <a:srcRect l="26978" r="46046" b="9805"/>
          <a:stretch>
            <a:fillRect/>
          </a:stretch>
        </p:blipFill>
        <p:spPr bwMode="auto">
          <a:xfrm>
            <a:off x="1066800" y="38100"/>
            <a:ext cx="7315200" cy="6819900"/>
          </a:xfrm>
          <a:prstGeom prst="rect">
            <a:avLst/>
          </a:prstGeom>
          <a:noFill/>
          <a:ln w="9525">
            <a:noFill/>
            <a:miter lim="800000"/>
            <a:headEnd/>
            <a:tailEnd/>
          </a:ln>
          <a:effec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130175" y="266700"/>
            <a:ext cx="995363" cy="838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304800" y="1600200"/>
            <a:ext cx="37338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Focus</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Coherence</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Fluency</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Deep Understanding</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Applications</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Balanced Approach</a:t>
            </a:r>
            <a:endParaRPr lang="en-US" sz="3600" kern="0" dirty="0">
              <a:solidFill>
                <a:sysClr val="windowText" lastClr="000000"/>
              </a:solidFill>
              <a:latin typeface="Arial Narrow" pitchFamily="34" charset="0"/>
            </a:endParaRPr>
          </a:p>
        </p:txBody>
      </p:sp>
      <p:pic>
        <p:nvPicPr>
          <p:cNvPr id="3" name="Picture 2" descr="New Image.BMP"/>
          <p:cNvPicPr>
            <a:picLocks noChangeAspect="1"/>
          </p:cNvPicPr>
          <p:nvPr/>
        </p:nvPicPr>
        <p:blipFill>
          <a:blip r:embed="rId3" cstate="print"/>
          <a:stretch>
            <a:fillRect/>
          </a:stretch>
        </p:blipFill>
        <p:spPr>
          <a:xfrm>
            <a:off x="4419599" y="685800"/>
            <a:ext cx="4485721" cy="2514600"/>
          </a:xfrm>
          <a:prstGeom prst="rect">
            <a:avLst/>
          </a:prstGeom>
        </p:spPr>
      </p:pic>
      <p:pic>
        <p:nvPicPr>
          <p:cNvPr id="5" name="Picture 4" descr="T&amp;B.BMP"/>
          <p:cNvPicPr>
            <a:picLocks noChangeAspect="1"/>
          </p:cNvPicPr>
          <p:nvPr/>
        </p:nvPicPr>
        <p:blipFill>
          <a:blip r:embed="rId4" cstate="print"/>
          <a:stretch>
            <a:fillRect/>
          </a:stretch>
        </p:blipFill>
        <p:spPr>
          <a:xfrm>
            <a:off x="4419600" y="3505200"/>
            <a:ext cx="4495800" cy="2421843"/>
          </a:xfrm>
          <a:prstGeom prst="rect">
            <a:avLst/>
          </a:prstGeom>
        </p:spPr>
      </p:pic>
      <p:pic>
        <p:nvPicPr>
          <p:cNvPr id="6"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5334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1981200" y="1092201"/>
            <a:ext cx="4343400" cy="4267199"/>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eaLnBrk="1" fontAlgn="auto" hangingPunct="1">
              <a:lnSpc>
                <a:spcPct val="90000"/>
              </a:lnSpc>
              <a:spcBef>
                <a:spcPts val="0"/>
              </a:spcBef>
              <a:spcAft>
                <a:spcPts val="0"/>
              </a:spcAft>
              <a:buClr>
                <a:srgbClr val="6F0000"/>
              </a:buClr>
              <a:buSzPct val="80000"/>
              <a:buFontTx/>
              <a:buNone/>
              <a:defRPr/>
            </a:pPr>
            <a:r>
              <a:rPr lang="en-US" sz="3800" kern="0" dirty="0" smtClean="0">
                <a:solidFill>
                  <a:srgbClr val="0A2D6B"/>
                </a:solidFill>
                <a:latin typeface="Arial Narrow" pitchFamily="34" charset="0"/>
              </a:rPr>
              <a:t>Focus</a:t>
            </a:r>
          </a:p>
          <a:p>
            <a:pPr marL="347663" indent="-347663" eaLnBrk="1" fontAlgn="auto" hangingPunct="1">
              <a:lnSpc>
                <a:spcPct val="90000"/>
              </a:lnSpc>
              <a:spcBef>
                <a:spcPts val="0"/>
              </a:spcBef>
              <a:spcAft>
                <a:spcPts val="0"/>
              </a:spcAft>
              <a:buClr>
                <a:srgbClr val="6F0000"/>
              </a:buClr>
              <a:buSzPct val="80000"/>
              <a:buFontTx/>
              <a:buNone/>
              <a:defRPr/>
            </a:pPr>
            <a:r>
              <a:rPr lang="en-US" sz="3800" kern="0" dirty="0" smtClean="0">
                <a:solidFill>
                  <a:srgbClr val="0A2D6B"/>
                </a:solidFill>
                <a:latin typeface="Arial Narrow" pitchFamily="34" charset="0"/>
              </a:rPr>
              <a:t>Coherence</a:t>
            </a:r>
          </a:p>
          <a:p>
            <a:pPr marL="347663" indent="-347663" eaLnBrk="1" fontAlgn="auto" hangingPunct="1">
              <a:lnSpc>
                <a:spcPct val="90000"/>
              </a:lnSpc>
              <a:spcBef>
                <a:spcPts val="0"/>
              </a:spcBef>
              <a:spcAft>
                <a:spcPts val="0"/>
              </a:spcAft>
              <a:buClr>
                <a:srgbClr val="6F0000"/>
              </a:buClr>
              <a:buSzPct val="80000"/>
              <a:buFontTx/>
              <a:buNone/>
              <a:defRPr/>
            </a:pPr>
            <a:r>
              <a:rPr lang="en-US" sz="3800" b="1" kern="0" dirty="0" smtClean="0">
                <a:solidFill>
                  <a:srgbClr val="C00000"/>
                </a:solidFill>
                <a:latin typeface="Arial Narrow" pitchFamily="34" charset="0"/>
              </a:rPr>
              <a:t>Fluency</a:t>
            </a:r>
          </a:p>
          <a:p>
            <a:pPr marL="347663" indent="-347663" eaLnBrk="1" fontAlgn="auto" hangingPunct="1">
              <a:lnSpc>
                <a:spcPct val="90000"/>
              </a:lnSpc>
              <a:spcBef>
                <a:spcPts val="0"/>
              </a:spcBef>
              <a:spcAft>
                <a:spcPts val="0"/>
              </a:spcAft>
              <a:buClr>
                <a:srgbClr val="6F0000"/>
              </a:buClr>
              <a:buSzPct val="80000"/>
              <a:buFontTx/>
              <a:buNone/>
              <a:defRPr/>
            </a:pPr>
            <a:r>
              <a:rPr lang="en-US" sz="3800" b="1" kern="0" dirty="0" smtClean="0">
                <a:solidFill>
                  <a:srgbClr val="C00000"/>
                </a:solidFill>
                <a:latin typeface="Arial Narrow" pitchFamily="34" charset="0"/>
              </a:rPr>
              <a:t>Deep Understanding</a:t>
            </a:r>
          </a:p>
          <a:p>
            <a:pPr marL="347663" indent="-347663" eaLnBrk="1" fontAlgn="auto" hangingPunct="1">
              <a:lnSpc>
                <a:spcPct val="90000"/>
              </a:lnSpc>
              <a:spcBef>
                <a:spcPts val="0"/>
              </a:spcBef>
              <a:spcAft>
                <a:spcPts val="0"/>
              </a:spcAft>
              <a:buClr>
                <a:srgbClr val="6F0000"/>
              </a:buClr>
              <a:buSzPct val="80000"/>
              <a:buFontTx/>
              <a:buNone/>
              <a:defRPr/>
            </a:pPr>
            <a:r>
              <a:rPr lang="en-US" sz="3800" b="1" kern="0" dirty="0" smtClean="0">
                <a:solidFill>
                  <a:srgbClr val="C00000"/>
                </a:solidFill>
                <a:latin typeface="Arial Narrow" pitchFamily="34" charset="0"/>
              </a:rPr>
              <a:t>Applications</a:t>
            </a:r>
          </a:p>
          <a:p>
            <a:pPr marL="347663" indent="-347663" eaLnBrk="1" fontAlgn="auto" hangingPunct="1">
              <a:lnSpc>
                <a:spcPct val="90000"/>
              </a:lnSpc>
              <a:spcBef>
                <a:spcPts val="0"/>
              </a:spcBef>
              <a:spcAft>
                <a:spcPts val="0"/>
              </a:spcAft>
              <a:buClr>
                <a:srgbClr val="6F0000"/>
              </a:buClr>
              <a:buSzPct val="80000"/>
              <a:buFontTx/>
              <a:buNone/>
              <a:defRPr/>
            </a:pPr>
            <a:r>
              <a:rPr lang="en-US" sz="3800" b="1" kern="0" dirty="0" smtClean="0">
                <a:solidFill>
                  <a:srgbClr val="C00000"/>
                </a:solidFill>
                <a:latin typeface="Arial Narrow" pitchFamily="34" charset="0"/>
              </a:rPr>
              <a:t>Balanced Approach</a:t>
            </a:r>
          </a:p>
        </p:txBody>
      </p:sp>
      <p:pic>
        <p:nvPicPr>
          <p:cNvPr id="3"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1981200" y="1092201"/>
            <a:ext cx="4343400" cy="4267199"/>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Focus</a:t>
            </a:r>
          </a:p>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Coherence</a:t>
            </a:r>
          </a:p>
          <a:p>
            <a:pPr marL="347663" indent="-347663" algn="ctr" eaLnBrk="1" fontAlgn="auto" hangingPunct="1">
              <a:lnSpc>
                <a:spcPct val="90000"/>
              </a:lnSpc>
              <a:spcBef>
                <a:spcPts val="0"/>
              </a:spcBef>
              <a:spcAft>
                <a:spcPts val="0"/>
              </a:spcAft>
              <a:buClr>
                <a:srgbClr val="6F0000"/>
              </a:buClr>
              <a:buSzPct val="80000"/>
              <a:buFontTx/>
              <a:buNone/>
              <a:defRPr/>
            </a:pPr>
            <a:r>
              <a:rPr lang="en-US" sz="6000" b="1" kern="0" dirty="0" smtClean="0">
                <a:solidFill>
                  <a:srgbClr val="C00000"/>
                </a:solidFill>
                <a:latin typeface="Arial Narrow" pitchFamily="34" charset="0"/>
              </a:rPr>
              <a:t>Rigor</a:t>
            </a:r>
          </a:p>
        </p:txBody>
      </p:sp>
      <p:pic>
        <p:nvPicPr>
          <p:cNvPr id="3"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Focus </a:t>
            </a:r>
          </a:p>
        </p:txBody>
      </p:sp>
      <p:sp>
        <p:nvSpPr>
          <p:cNvPr id="6" name="TextBox 5"/>
          <p:cNvSpPr txBox="1"/>
          <p:nvPr/>
        </p:nvSpPr>
        <p:spPr>
          <a:xfrm>
            <a:off x="4800600" y="1600200"/>
            <a:ext cx="3581400" cy="3693319"/>
          </a:xfrm>
          <a:prstGeom prst="rect">
            <a:avLst/>
          </a:prstGeom>
          <a:noFill/>
        </p:spPr>
        <p:txBody>
          <a:bodyPr wrap="square" rtlCol="0">
            <a:spAutoFit/>
          </a:bodyPr>
          <a:lstStyle/>
          <a:p>
            <a:r>
              <a:rPr lang="en-US" sz="3600" b="1" dirty="0" smtClean="0">
                <a:solidFill>
                  <a:srgbClr val="C00000"/>
                </a:solidFill>
                <a:effectLst>
                  <a:outerShdw blurRad="38100" dist="38100" dir="2700000" algn="tl">
                    <a:srgbClr val="000000">
                      <a:alpha val="43137"/>
                    </a:srgbClr>
                  </a:outerShdw>
                </a:effectLst>
                <a:latin typeface="Arial Narrow" pitchFamily="34" charset="0"/>
              </a:rPr>
              <a:t>Focus</a:t>
            </a:r>
            <a:r>
              <a:rPr lang="en-US" sz="3600" dirty="0" smtClean="0">
                <a:effectLst>
                  <a:outerShdw blurRad="38100" dist="38100" dir="2700000" algn="tl">
                    <a:srgbClr val="000000">
                      <a:alpha val="43137"/>
                    </a:srgbClr>
                  </a:outerShdw>
                </a:effectLst>
                <a:latin typeface="Arial Narrow" pitchFamily="34" charset="0"/>
              </a:rPr>
              <a:t>:  Remember the mathematics big picture and focus on areas where there is a lot of return for the time invested.</a:t>
            </a:r>
            <a:endParaRPr lang="en-US" sz="3600" dirty="0" smtClean="0">
              <a:latin typeface="Arial Narrow" pitchFamily="34" charset="0"/>
            </a:endParaRP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1F72743-E68C-4A9B-A62A-8D73BFEB5A68}" type="datetime1">
              <a:rPr lang="en-US" smtClean="0"/>
              <a:pPr>
                <a:defRPr/>
              </a:pPr>
              <a:t>9/25/2012</a:t>
            </a:fld>
            <a:endParaRPr lang="en-US" dirty="0"/>
          </a:p>
        </p:txBody>
      </p:sp>
      <p:sp>
        <p:nvSpPr>
          <p:cNvPr id="3" name="Slide Number Placeholder 2"/>
          <p:cNvSpPr>
            <a:spLocks noGrp="1"/>
          </p:cNvSpPr>
          <p:nvPr>
            <p:ph type="sldNum" sz="quarter" idx="11"/>
          </p:nvPr>
        </p:nvSpPr>
        <p:spPr/>
        <p:txBody>
          <a:bodyPr/>
          <a:lstStyle/>
          <a:p>
            <a:pPr>
              <a:defRPr/>
            </a:pPr>
            <a:fld id="{E98420B3-1FBC-40C8-AE3F-EDD30F5CF321}" type="slidenum">
              <a:rPr lang="en-US" smtClean="0"/>
              <a:pPr>
                <a:defRPr/>
              </a:pPr>
              <a:t>69</a:t>
            </a:fld>
            <a:endParaRPr lang="en-US" dirty="0"/>
          </a:p>
        </p:txBody>
      </p:sp>
      <p:pic>
        <p:nvPicPr>
          <p:cNvPr id="3072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l="13104" r="38799" b="9805"/>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1219200"/>
            <a:ext cx="995363" cy="8382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angle 3"/>
          <p:cNvSpPr/>
          <p:nvPr/>
        </p:nvSpPr>
        <p:spPr>
          <a:xfrm>
            <a:off x="3048000" y="76200"/>
            <a:ext cx="3392147" cy="523220"/>
          </a:xfrm>
          <a:prstGeom prst="rect">
            <a:avLst/>
          </a:prstGeom>
        </p:spPr>
        <p:txBody>
          <a:bodyPr wrap="none">
            <a:spAutoFit/>
          </a:bodyPr>
          <a:lstStyle/>
          <a:p>
            <a:r>
              <a:rPr lang="en-US" sz="2800" dirty="0">
                <a:latin typeface="Arial Narrow" pitchFamily="34" charset="0"/>
                <a:hlinkClick r:id="rId5"/>
              </a:rPr>
              <a:t>www.achievethecore.org</a:t>
            </a:r>
            <a:endParaRPr lang="en-US" sz="28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914400"/>
            <a:ext cx="7924800" cy="4893647"/>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marL="0" indent="0">
              <a:spcBef>
                <a:spcPts val="0"/>
              </a:spcBef>
              <a:buFont typeface="Courier New" pitchFamily="49" charset="0"/>
              <a:buChar char="o"/>
            </a:pPr>
            <a:r>
              <a:rPr lang="en-US" sz="4400" dirty="0" smtClean="0">
                <a:latin typeface="+mn-lt"/>
              </a:rPr>
              <a:t>A quiet classroom signifies good 	learning. </a:t>
            </a:r>
          </a:p>
          <a:p>
            <a:pPr marL="0" indent="0">
              <a:spcBef>
                <a:spcPts val="0"/>
              </a:spcBef>
            </a:pPr>
            <a:r>
              <a:rPr lang="en-US" sz="4400" dirty="0" smtClean="0">
                <a:latin typeface="+mn-lt"/>
              </a:rPr>
              <a:t> </a:t>
            </a:r>
          </a:p>
          <a:p>
            <a:pPr marL="0" indent="0">
              <a:spcBef>
                <a:spcPts val="0"/>
              </a:spcBef>
              <a:buFont typeface="Courier New" pitchFamily="49" charset="0"/>
              <a:buChar char="o"/>
            </a:pPr>
            <a:r>
              <a:rPr lang="en-US" sz="4400" dirty="0" smtClean="0">
                <a:latin typeface="+mn-lt"/>
              </a:rPr>
              <a:t>Traditional schooling prepares 	students for life.</a:t>
            </a:r>
          </a:p>
          <a:p>
            <a:pPr marL="0" indent="0">
              <a:spcBef>
                <a:spcPts val="0"/>
              </a:spcBef>
            </a:pPr>
            <a:r>
              <a:rPr lang="en-US" sz="3600" i="1" dirty="0" smtClean="0">
                <a:latin typeface="+mn-lt"/>
              </a:rPr>
              <a:t> </a:t>
            </a:r>
            <a:endParaRPr lang="en-US" sz="3600" dirty="0" smtClean="0">
              <a:latin typeface="+mn-lt"/>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Coherence </a:t>
            </a:r>
          </a:p>
        </p:txBody>
      </p:sp>
      <p:sp>
        <p:nvSpPr>
          <p:cNvPr id="6" name="TextBox 5"/>
          <p:cNvSpPr txBox="1"/>
          <p:nvPr/>
        </p:nvSpPr>
        <p:spPr>
          <a:xfrm>
            <a:off x="4800600" y="1981200"/>
            <a:ext cx="3581400" cy="2585323"/>
          </a:xfrm>
          <a:prstGeom prst="rect">
            <a:avLst/>
          </a:prstGeom>
          <a:noFill/>
        </p:spPr>
        <p:txBody>
          <a:bodyPr wrap="square" rtlCol="0">
            <a:spAutoFit/>
          </a:bodyPr>
          <a:lstStyle/>
          <a:p>
            <a:pPr eaLnBrk="1" fontAlgn="auto" hangingPunct="1">
              <a:spcAft>
                <a:spcPts val="0"/>
              </a:spcAft>
              <a:defRPr/>
            </a:pPr>
            <a:r>
              <a:rPr lang="en-US" sz="3600" b="1" dirty="0" smtClean="0">
                <a:solidFill>
                  <a:srgbClr val="C00000"/>
                </a:solidFill>
                <a:effectLst>
                  <a:outerShdw blurRad="38100" dist="38100" dir="2700000" algn="tl">
                    <a:srgbClr val="000000">
                      <a:alpha val="43137"/>
                    </a:srgbClr>
                  </a:outerShdw>
                </a:effectLst>
                <a:latin typeface="Arial Narrow" pitchFamily="34" charset="0"/>
              </a:rPr>
              <a:t>Coherence</a:t>
            </a:r>
            <a:r>
              <a:rPr lang="en-US" sz="3600" dirty="0" smtClean="0">
                <a:effectLst>
                  <a:outerShdw blurRad="38100" dist="38100" dir="2700000" algn="tl">
                    <a:srgbClr val="000000">
                      <a:alpha val="43137"/>
                    </a:srgbClr>
                  </a:outerShdw>
                </a:effectLst>
                <a:latin typeface="Arial Narrow" pitchFamily="34" charset="0"/>
              </a:rPr>
              <a:t>:</a:t>
            </a:r>
            <a:r>
              <a:rPr lang="en-US" sz="3600" dirty="0" smtClean="0">
                <a:latin typeface="Arial Narrow" pitchFamily="34" charset="0"/>
              </a:rPr>
              <a:t> </a:t>
            </a:r>
            <a:r>
              <a:rPr lang="en-US" sz="3600" b="1" dirty="0" smtClean="0">
                <a:effectLst>
                  <a:outerShdw blurRad="38100" dist="38100" dir="2700000" algn="tl">
                    <a:srgbClr val="000000">
                      <a:alpha val="43137"/>
                    </a:srgbClr>
                  </a:outerShdw>
                </a:effectLst>
                <a:latin typeface="Arial Narrow" pitchFamily="34" charset="0"/>
              </a:rPr>
              <a:t>Think</a:t>
            </a:r>
            <a:r>
              <a:rPr lang="en-US" sz="3600" dirty="0" smtClean="0">
                <a:effectLst>
                  <a:outerShdw blurRad="38100" dist="38100" dir="2700000" algn="tl">
                    <a:srgbClr val="000000">
                      <a:alpha val="43137"/>
                    </a:srgbClr>
                  </a:outerShdw>
                </a:effectLst>
                <a:latin typeface="Arial Narrow" pitchFamily="34" charset="0"/>
              </a:rPr>
              <a:t> across grades and </a:t>
            </a:r>
            <a:r>
              <a:rPr lang="en-US" sz="3600" b="1" dirty="0" smtClean="0">
                <a:effectLst>
                  <a:outerShdw blurRad="38100" dist="38100" dir="2700000" algn="tl">
                    <a:srgbClr val="000000">
                      <a:alpha val="43137"/>
                    </a:srgbClr>
                  </a:outerShdw>
                </a:effectLst>
                <a:latin typeface="Arial Narrow" pitchFamily="34" charset="0"/>
              </a:rPr>
              <a:t>link</a:t>
            </a:r>
            <a:r>
              <a:rPr lang="en-US" sz="3600" dirty="0" smtClean="0">
                <a:effectLst>
                  <a:outerShdw blurRad="38100" dist="38100" dir="2700000" algn="tl">
                    <a:srgbClr val="000000">
                      <a:alpha val="43137"/>
                    </a:srgbClr>
                  </a:outerShdw>
                </a:effectLst>
                <a:latin typeface="Arial Narrow" pitchFamily="34" charset="0"/>
              </a:rPr>
              <a:t> to major topics within grades</a:t>
            </a: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152400" y="889000"/>
            <a:ext cx="7620000" cy="5080000"/>
          </a:xfrm>
          <a:prstGeom prst="roundRect">
            <a:avLst>
              <a:gd name="adj" fmla="val 11667"/>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3795" name="Title 1"/>
          <p:cNvSpPr>
            <a:spLocks noGrp="1"/>
          </p:cNvSpPr>
          <p:nvPr>
            <p:ph type="title"/>
          </p:nvPr>
        </p:nvSpPr>
        <p:spPr>
          <a:xfrm>
            <a:off x="76200" y="-25400"/>
            <a:ext cx="7772400" cy="1016000"/>
          </a:xfrm>
        </p:spPr>
        <p:txBody>
          <a:bodyPr/>
          <a:lstStyle/>
          <a:p>
            <a:pPr eaLnBrk="1" hangingPunct="1"/>
            <a:r>
              <a:rPr lang="en-US" sz="4000" b="0" dirty="0" smtClean="0">
                <a:effectLst>
                  <a:outerShdw blurRad="38100" dist="38100" dir="2700000" algn="tl">
                    <a:srgbClr val="000000">
                      <a:alpha val="43137"/>
                    </a:srgbClr>
                  </a:outerShdw>
                </a:effectLst>
                <a:latin typeface="Arial Narrow" pitchFamily="34" charset="0"/>
              </a:rPr>
              <a:t>Standards for Mathematical Practice</a:t>
            </a:r>
          </a:p>
        </p:txBody>
      </p:sp>
      <p:sp>
        <p:nvSpPr>
          <p:cNvPr id="4" name="Content Placeholder 2"/>
          <p:cNvSpPr txBox="1">
            <a:spLocks/>
          </p:cNvSpPr>
          <p:nvPr/>
        </p:nvSpPr>
        <p:spPr>
          <a:xfrm>
            <a:off x="6705600" y="5969000"/>
            <a:ext cx="1752600" cy="508000"/>
          </a:xfrm>
          <a:prstGeom prst="rect">
            <a:avLst/>
          </a:prstGeom>
        </p:spPr>
        <p:txBody>
          <a:bodyPr>
            <a:normAutofit/>
          </a:bodyPr>
          <a:lstStyle>
            <a:lvl1pPr marL="342900" indent="-342900" algn="l" defTabSz="914400" rtl="0" eaLnBrk="1" latinLnBrk="0" hangingPunct="1">
              <a:spcBef>
                <a:spcPct val="20000"/>
              </a:spcBef>
              <a:buClr>
                <a:srgbClr val="C00000"/>
              </a:buClr>
              <a:buFont typeface="Arial" pitchFamily="34" charset="0"/>
              <a:buChar char="•"/>
              <a:defRPr sz="3200" b="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Clr>
                <a:schemeClr val="accent2">
                  <a:lumMod val="75000"/>
                </a:schemeClr>
              </a:buClr>
              <a:buFont typeface="Arial" pitchFamily="34" charset="0"/>
              <a:buChar char="◦"/>
              <a:defRPr sz="2800" b="0" kern="1200">
                <a:solidFill>
                  <a:schemeClr val="tx1">
                    <a:lumMod val="75000"/>
                    <a:lumOff val="25000"/>
                  </a:schemeClr>
                </a:solidFill>
                <a:latin typeface="+mn-lt"/>
                <a:ea typeface="+mn-ea"/>
                <a:cs typeface="+mn-cs"/>
              </a:defRPr>
            </a:lvl2pPr>
            <a:lvl3pPr marL="1257300" indent="-342900" algn="l" defTabSz="914400" rtl="0" eaLnBrk="1" latinLnBrk="0" hangingPunct="1">
              <a:spcBef>
                <a:spcPct val="20000"/>
              </a:spcBef>
              <a:buClr>
                <a:schemeClr val="accent4">
                  <a:lumMod val="75000"/>
                </a:schemeClr>
              </a:buClr>
              <a:buFont typeface="Arial" pitchFamily="34" charset="0"/>
              <a:buChar char="◦"/>
              <a:defRPr sz="2400" b="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Clr>
                <a:schemeClr val="accent2">
                  <a:lumMod val="75000"/>
                </a:schemeClr>
              </a:buClr>
              <a:buFont typeface="Arial" pitchFamily="34" charset="0"/>
              <a:buChar char="–"/>
              <a:defRPr sz="2000" b="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Clr>
                <a:srgbClr val="C00000"/>
              </a:buClr>
              <a:buFont typeface="Arial" pitchFamily="34" charset="0"/>
              <a:buChar char="&gt;"/>
              <a:defRPr sz="2000" b="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fontAlgn="auto">
              <a:spcAft>
                <a:spcPts val="0"/>
              </a:spcAft>
              <a:buFontTx/>
              <a:buNone/>
              <a:defRPr/>
            </a:pPr>
            <a:r>
              <a:rPr lang="en-US" sz="1600" dirty="0" smtClean="0">
                <a:solidFill>
                  <a:schemeClr val="tx2">
                    <a:lumMod val="75000"/>
                  </a:schemeClr>
                </a:solidFill>
              </a:rPr>
              <a:t>(McCallum, 2011)</a:t>
            </a:r>
          </a:p>
        </p:txBody>
      </p:sp>
      <p:sp>
        <p:nvSpPr>
          <p:cNvPr id="6" name="TextBox 5"/>
          <p:cNvSpPr txBox="1"/>
          <p:nvPr/>
        </p:nvSpPr>
        <p:spPr>
          <a:xfrm rot="16200000">
            <a:off x="-1412968" y="2941938"/>
            <a:ext cx="4826005" cy="923330"/>
          </a:xfrm>
          <a:prstGeom prst="rect">
            <a:avLst/>
          </a:prstGeom>
          <a:solidFill>
            <a:schemeClr val="accent5">
              <a:lumMod val="60000"/>
              <a:lumOff val="40000"/>
            </a:schemeClr>
          </a:solidFill>
          <a:scene3d>
            <a:camera prst="orthographicFront"/>
            <a:lightRig rig="threePt" dir="t"/>
          </a:scene3d>
          <a:sp3d>
            <a:bevelT/>
          </a:sp3d>
        </p:spPr>
        <p:txBody>
          <a:bodyPr>
            <a:spAutoFit/>
          </a:bodyPr>
          <a:lstStyle/>
          <a:p>
            <a:pPr marL="342900" indent="-342900" fontAlgn="auto">
              <a:spcBef>
                <a:spcPts val="0"/>
              </a:spcBef>
              <a:spcAft>
                <a:spcPts val="0"/>
              </a:spcAft>
              <a:buFontTx/>
              <a:buAutoNum type="arabicPeriod"/>
              <a:defRPr/>
            </a:pPr>
            <a:r>
              <a:rPr lang="en-US" dirty="0">
                <a:latin typeface="+mn-lt"/>
              </a:rPr>
              <a:t>Make sense of problems and persevere in solving them.</a:t>
            </a:r>
          </a:p>
          <a:p>
            <a:pPr fontAlgn="auto">
              <a:spcBef>
                <a:spcPts val="0"/>
              </a:spcBef>
              <a:spcAft>
                <a:spcPts val="0"/>
              </a:spcAft>
              <a:defRPr/>
            </a:pPr>
            <a:r>
              <a:rPr lang="en-US" dirty="0">
                <a:latin typeface="+mn-lt"/>
              </a:rPr>
              <a:t>6.   Attend to precision.</a:t>
            </a:r>
          </a:p>
        </p:txBody>
      </p:sp>
      <p:sp>
        <p:nvSpPr>
          <p:cNvPr id="7" name="TextBox 6"/>
          <p:cNvSpPr txBox="1"/>
          <p:nvPr/>
        </p:nvSpPr>
        <p:spPr>
          <a:xfrm>
            <a:off x="1828800" y="990601"/>
            <a:ext cx="3886200" cy="923330"/>
          </a:xfrm>
          <a:prstGeom prst="rect">
            <a:avLst/>
          </a:prstGeom>
          <a:solidFill>
            <a:schemeClr val="tx2">
              <a:alpha val="59000"/>
            </a:schemeClr>
          </a:solidFill>
          <a:scene3d>
            <a:camera prst="orthographicFront"/>
            <a:lightRig rig="threePt" dir="t"/>
          </a:scene3d>
          <a:sp3d>
            <a:bevelT/>
          </a:sp3d>
        </p:spPr>
        <p:txBody>
          <a:bodyPr>
            <a:spAutoFit/>
          </a:bodyPr>
          <a:lstStyle/>
          <a:p>
            <a:pPr fontAlgn="auto">
              <a:spcBef>
                <a:spcPts val="0"/>
              </a:spcBef>
              <a:spcAft>
                <a:spcPts val="0"/>
              </a:spcAft>
              <a:defRPr/>
            </a:pPr>
            <a:r>
              <a:rPr lang="en-US" dirty="0">
                <a:latin typeface="+mn-lt"/>
              </a:rPr>
              <a:t>2.  Reason abstractly and quantitatively.</a:t>
            </a:r>
          </a:p>
          <a:p>
            <a:pPr fontAlgn="auto">
              <a:spcBef>
                <a:spcPts val="0"/>
              </a:spcBef>
              <a:spcAft>
                <a:spcPts val="0"/>
              </a:spcAft>
              <a:defRPr/>
            </a:pPr>
            <a:r>
              <a:rPr lang="en-US" dirty="0">
                <a:latin typeface="+mn-lt"/>
              </a:rPr>
              <a:t>3.  Construct viable arguments and critique the reasoning of others</a:t>
            </a:r>
          </a:p>
        </p:txBody>
      </p:sp>
      <p:sp>
        <p:nvSpPr>
          <p:cNvPr id="8" name="TextBox 7"/>
          <p:cNvSpPr txBox="1"/>
          <p:nvPr/>
        </p:nvSpPr>
        <p:spPr>
          <a:xfrm>
            <a:off x="1828800" y="2730500"/>
            <a:ext cx="3886200" cy="646331"/>
          </a:xfrm>
          <a:prstGeom prst="rect">
            <a:avLst/>
          </a:prstGeom>
          <a:solidFill>
            <a:srgbClr val="92D050">
              <a:alpha val="78000"/>
            </a:srgbClr>
          </a:solidFill>
          <a:scene3d>
            <a:camera prst="orthographicFront"/>
            <a:lightRig rig="threePt" dir="t"/>
          </a:scene3d>
          <a:sp3d>
            <a:bevelT/>
          </a:sp3d>
        </p:spPr>
        <p:txBody>
          <a:bodyPr>
            <a:spAutoFit/>
          </a:bodyPr>
          <a:lstStyle/>
          <a:p>
            <a:pPr fontAlgn="auto">
              <a:spcBef>
                <a:spcPts val="0"/>
              </a:spcBef>
              <a:spcAft>
                <a:spcPts val="0"/>
              </a:spcAft>
              <a:defRPr/>
            </a:pPr>
            <a:r>
              <a:rPr lang="en-US" dirty="0">
                <a:latin typeface="+mn-lt"/>
              </a:rPr>
              <a:t>4.  Model with mathematics.</a:t>
            </a:r>
          </a:p>
          <a:p>
            <a:pPr fontAlgn="auto">
              <a:spcBef>
                <a:spcPts val="0"/>
              </a:spcBef>
              <a:spcAft>
                <a:spcPts val="0"/>
              </a:spcAft>
              <a:defRPr/>
            </a:pPr>
            <a:r>
              <a:rPr lang="en-US" dirty="0">
                <a:latin typeface="+mn-lt"/>
              </a:rPr>
              <a:t>5.  Use appropriate tools strategically.</a:t>
            </a:r>
          </a:p>
        </p:txBody>
      </p:sp>
      <p:sp>
        <p:nvSpPr>
          <p:cNvPr id="9" name="TextBox 8"/>
          <p:cNvSpPr txBox="1"/>
          <p:nvPr/>
        </p:nvSpPr>
        <p:spPr>
          <a:xfrm>
            <a:off x="1828800" y="4140201"/>
            <a:ext cx="3886200" cy="923330"/>
          </a:xfrm>
          <a:prstGeom prst="rect">
            <a:avLst/>
          </a:prstGeom>
          <a:solidFill>
            <a:schemeClr val="tx1">
              <a:lumMod val="65000"/>
              <a:lumOff val="35000"/>
              <a:alpha val="50000"/>
            </a:schemeClr>
          </a:solidFill>
          <a:scene3d>
            <a:camera prst="orthographicFront"/>
            <a:lightRig rig="threePt" dir="t"/>
          </a:scene3d>
          <a:sp3d>
            <a:bevelT/>
          </a:sp3d>
        </p:spPr>
        <p:txBody>
          <a:bodyPr>
            <a:spAutoFit/>
          </a:bodyPr>
          <a:lstStyle/>
          <a:p>
            <a:pPr fontAlgn="auto">
              <a:spcBef>
                <a:spcPts val="0"/>
              </a:spcBef>
              <a:spcAft>
                <a:spcPts val="0"/>
              </a:spcAft>
              <a:defRPr/>
            </a:pPr>
            <a:r>
              <a:rPr lang="en-US" dirty="0">
                <a:latin typeface="+mn-lt"/>
              </a:rPr>
              <a:t>7.  Look for and make use of structure.</a:t>
            </a:r>
          </a:p>
          <a:p>
            <a:pPr fontAlgn="auto">
              <a:spcBef>
                <a:spcPts val="0"/>
              </a:spcBef>
              <a:spcAft>
                <a:spcPts val="0"/>
              </a:spcAft>
              <a:defRPr/>
            </a:pPr>
            <a:r>
              <a:rPr lang="en-US" dirty="0">
                <a:latin typeface="+mn-lt"/>
              </a:rPr>
              <a:t>8.  Look for and express regularity in repeated reasoning.</a:t>
            </a:r>
          </a:p>
        </p:txBody>
      </p:sp>
      <p:sp>
        <p:nvSpPr>
          <p:cNvPr id="33809" name="TextBox 9"/>
          <p:cNvSpPr txBox="1">
            <a:spLocks noChangeArrowheads="1"/>
          </p:cNvSpPr>
          <p:nvPr/>
        </p:nvSpPr>
        <p:spPr bwMode="auto">
          <a:xfrm>
            <a:off x="6019800" y="1316038"/>
            <a:ext cx="1752600" cy="646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dirty="0">
                <a:latin typeface="Sansation"/>
              </a:rPr>
              <a:t>Reasoning and explaining</a:t>
            </a:r>
          </a:p>
        </p:txBody>
      </p:sp>
      <p:sp>
        <p:nvSpPr>
          <p:cNvPr id="33810" name="TextBox 10"/>
          <p:cNvSpPr txBox="1">
            <a:spLocks noChangeArrowheads="1"/>
          </p:cNvSpPr>
          <p:nvPr/>
        </p:nvSpPr>
        <p:spPr bwMode="auto">
          <a:xfrm>
            <a:off x="6019800" y="2914650"/>
            <a:ext cx="1752600"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dirty="0">
                <a:latin typeface="Sansation"/>
              </a:rPr>
              <a:t>Modeling and using tools</a:t>
            </a:r>
          </a:p>
        </p:txBody>
      </p:sp>
      <p:sp>
        <p:nvSpPr>
          <p:cNvPr id="33811" name="TextBox 11"/>
          <p:cNvSpPr txBox="1">
            <a:spLocks noChangeArrowheads="1"/>
          </p:cNvSpPr>
          <p:nvPr/>
        </p:nvSpPr>
        <p:spPr bwMode="auto">
          <a:xfrm>
            <a:off x="6019800" y="4324350"/>
            <a:ext cx="1752600" cy="92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dirty="0">
                <a:latin typeface="Sansation"/>
              </a:rPr>
              <a:t>Seeing structure and generalizing</a:t>
            </a:r>
          </a:p>
        </p:txBody>
      </p:sp>
      <p:pic>
        <p:nvPicPr>
          <p:cNvPr id="12"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86700" y="188913"/>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151900032"/>
      </p:ext>
    </p:extLst>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Rigor </a:t>
            </a:r>
          </a:p>
        </p:txBody>
      </p:sp>
      <p:sp>
        <p:nvSpPr>
          <p:cNvPr id="6" name="TextBox 5"/>
          <p:cNvSpPr txBox="1"/>
          <p:nvPr/>
        </p:nvSpPr>
        <p:spPr>
          <a:xfrm>
            <a:off x="4800600" y="1905000"/>
            <a:ext cx="3581400" cy="3139321"/>
          </a:xfrm>
          <a:prstGeom prst="rect">
            <a:avLst/>
          </a:prstGeom>
          <a:noFill/>
        </p:spPr>
        <p:txBody>
          <a:bodyPr wrap="square" rtlCol="0">
            <a:spAutoFit/>
          </a:bodyPr>
          <a:lstStyle/>
          <a:p>
            <a:pPr eaLnBrk="1" hangingPunct="1"/>
            <a:r>
              <a:rPr lang="en-US" sz="3600" b="1" dirty="0" smtClean="0">
                <a:solidFill>
                  <a:srgbClr val="C00000"/>
                </a:solidFill>
                <a:effectLst>
                  <a:outerShdw blurRad="38100" dist="38100" dir="2700000" algn="tl">
                    <a:srgbClr val="000000">
                      <a:alpha val="43137"/>
                    </a:srgbClr>
                  </a:outerShdw>
                </a:effectLst>
                <a:latin typeface="Arial Narrow" pitchFamily="34" charset="0"/>
              </a:rPr>
              <a:t>Rigor</a:t>
            </a:r>
            <a:r>
              <a:rPr lang="en-US" sz="3600" dirty="0" smtClean="0">
                <a:effectLst>
                  <a:outerShdw blurRad="38100" dist="38100" dir="2700000" algn="tl">
                    <a:srgbClr val="000000">
                      <a:alpha val="43137"/>
                    </a:srgbClr>
                  </a:outerShdw>
                </a:effectLst>
                <a:latin typeface="Arial Narrow" pitchFamily="34" charset="0"/>
              </a:rPr>
              <a:t>:</a:t>
            </a:r>
            <a:r>
              <a:rPr lang="en-US" sz="3600" dirty="0" smtClean="0">
                <a:latin typeface="Arial Narrow" pitchFamily="34" charset="0"/>
              </a:rPr>
              <a:t> </a:t>
            </a:r>
            <a:r>
              <a:rPr lang="en-US" sz="3600" dirty="0" smtClean="0">
                <a:effectLst>
                  <a:outerShdw blurRad="38100" dist="38100" dir="2700000" algn="tl">
                    <a:srgbClr val="000000">
                      <a:alpha val="43137"/>
                    </a:srgbClr>
                  </a:outerShdw>
                </a:effectLst>
                <a:latin typeface="Arial Narrow" pitchFamily="34" charset="0"/>
              </a:rPr>
              <a:t>Require solid conceptual understanding, fluency, and application</a:t>
            </a: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1F72743-E68C-4A9B-A62A-8D73BFEB5A68}" type="datetime1">
              <a:rPr lang="en-US" smtClean="0"/>
              <a:pPr>
                <a:defRPr/>
              </a:pPr>
              <a:t>9/25/2012</a:t>
            </a:fld>
            <a:endParaRPr lang="en-US" dirty="0"/>
          </a:p>
        </p:txBody>
      </p:sp>
      <p:pic>
        <p:nvPicPr>
          <p:cNvPr id="49155" name="Picture 2"/>
          <p:cNvPicPr>
            <a:picLocks noChangeAspect="1" noChangeArrowheads="1"/>
          </p:cNvPicPr>
          <p:nvPr/>
        </p:nvPicPr>
        <p:blipFill>
          <a:blip r:embed="rId3" cstate="print"/>
          <a:srcRect l="26978" r="46046" b="9805"/>
          <a:stretch>
            <a:fillRect/>
          </a:stretch>
        </p:blipFill>
        <p:spPr bwMode="auto">
          <a:xfrm>
            <a:off x="1066800" y="38100"/>
            <a:ext cx="7315200" cy="6819900"/>
          </a:xfrm>
          <a:prstGeom prst="rect">
            <a:avLst/>
          </a:prstGeom>
          <a:noFill/>
          <a:ln w="9525">
            <a:noFill/>
            <a:miter lim="800000"/>
            <a:headEnd/>
            <a:tailEnd/>
          </a:ln>
          <a:effec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130175" y="266700"/>
            <a:ext cx="995363" cy="838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5400" b="0" dirty="0" smtClean="0">
                <a:latin typeface="Arial Narrow" pitchFamily="34" charset="0"/>
              </a:rPr>
              <a:t>What Now?</a:t>
            </a:r>
          </a:p>
        </p:txBody>
      </p:sp>
      <p:sp>
        <p:nvSpPr>
          <p:cNvPr id="2" name="Text Placeholder 1"/>
          <p:cNvSpPr>
            <a:spLocks noGrp="1"/>
          </p:cNvSpPr>
          <p:nvPr>
            <p:ph type="body" idx="1"/>
          </p:nvPr>
        </p:nvSpPr>
        <p:spPr>
          <a:xfrm>
            <a:off x="457200" y="1143000"/>
            <a:ext cx="4040188" cy="639762"/>
          </a:xfrm>
        </p:spPr>
        <p:txBody>
          <a:bodyPr/>
          <a:lstStyle/>
          <a:p>
            <a:pPr algn="ctr"/>
            <a:r>
              <a:rPr lang="en-US" dirty="0" smtClean="0"/>
              <a:t>Say YES to:</a:t>
            </a:r>
            <a:endParaRPr lang="en-US" dirty="0"/>
          </a:p>
        </p:txBody>
      </p:sp>
      <p:sp>
        <p:nvSpPr>
          <p:cNvPr id="21507" name="Content Placeholder 2"/>
          <p:cNvSpPr>
            <a:spLocks noGrp="1"/>
          </p:cNvSpPr>
          <p:nvPr>
            <p:ph sz="half" idx="2"/>
          </p:nvPr>
        </p:nvSpPr>
        <p:spPr>
          <a:xfrm>
            <a:off x="457200" y="1782762"/>
            <a:ext cx="4040188" cy="3951288"/>
          </a:xfrm>
        </p:spPr>
        <p:txBody>
          <a:bodyPr/>
          <a:lstStyle/>
          <a:p>
            <a:pPr>
              <a:buFont typeface="Wingdings" pitchFamily="2" charset="2"/>
              <a:buChar char="ü"/>
            </a:pPr>
            <a:r>
              <a:rPr lang="en-US" dirty="0" smtClean="0">
                <a:latin typeface="Arial Narrow" pitchFamily="34" charset="0"/>
              </a:rPr>
              <a:t>Teaching CCGPS</a:t>
            </a:r>
          </a:p>
          <a:p>
            <a:pPr>
              <a:buFont typeface="Wingdings" pitchFamily="2" charset="2"/>
              <a:buChar char="ü"/>
            </a:pPr>
            <a:r>
              <a:rPr lang="en-US" dirty="0" smtClean="0">
                <a:latin typeface="Arial Narrow" pitchFamily="34" charset="0"/>
              </a:rPr>
              <a:t>Planning like Goldilocks</a:t>
            </a:r>
          </a:p>
          <a:p>
            <a:pPr>
              <a:buFont typeface="Wingdings" pitchFamily="2" charset="2"/>
              <a:buChar char="ü"/>
            </a:pPr>
            <a:r>
              <a:rPr lang="en-US" dirty="0" smtClean="0">
                <a:latin typeface="Arial Narrow" pitchFamily="34" charset="0"/>
              </a:rPr>
              <a:t>Embracing ‘answer getting’ as simply part of the process</a:t>
            </a:r>
            <a:endParaRPr lang="en-US" dirty="0" smtClean="0">
              <a:solidFill>
                <a:srgbClr val="C00000"/>
              </a:solidFill>
              <a:latin typeface="Arial Narrow" pitchFamily="34" charset="0"/>
            </a:endParaRPr>
          </a:p>
          <a:p>
            <a:pPr>
              <a:buFont typeface="Wingdings" pitchFamily="2" charset="2"/>
              <a:buChar char="ü"/>
            </a:pPr>
            <a:r>
              <a:rPr lang="en-US" dirty="0" smtClean="0">
                <a:latin typeface="Arial Narrow" pitchFamily="34" charset="0"/>
              </a:rPr>
              <a:t>Consistent terminology</a:t>
            </a:r>
            <a:endParaRPr lang="en-US" dirty="0" smtClean="0">
              <a:solidFill>
                <a:srgbClr val="C00000"/>
              </a:solidFill>
              <a:latin typeface="Arial Narrow" pitchFamily="34" charset="0"/>
            </a:endParaRPr>
          </a:p>
          <a:p>
            <a:pPr>
              <a:buFont typeface="Wingdings" pitchFamily="2" charset="2"/>
              <a:buChar char="ü"/>
            </a:pPr>
            <a:endParaRPr lang="en-US" dirty="0" smtClean="0">
              <a:solidFill>
                <a:srgbClr val="C00000"/>
              </a:solidFill>
              <a:latin typeface="Arial Narrow" pitchFamily="34" charset="0"/>
            </a:endParaRPr>
          </a:p>
        </p:txBody>
      </p:sp>
      <p:sp>
        <p:nvSpPr>
          <p:cNvPr id="3" name="Text Placeholder 2"/>
          <p:cNvSpPr>
            <a:spLocks noGrp="1"/>
          </p:cNvSpPr>
          <p:nvPr>
            <p:ph type="body" sz="quarter" idx="3"/>
          </p:nvPr>
        </p:nvSpPr>
        <p:spPr>
          <a:xfrm>
            <a:off x="4645025" y="1143000"/>
            <a:ext cx="4041775" cy="639762"/>
          </a:xfrm>
        </p:spPr>
        <p:txBody>
          <a:bodyPr/>
          <a:lstStyle/>
          <a:p>
            <a:pPr algn="ctr"/>
            <a:r>
              <a:rPr lang="en-US" dirty="0" smtClean="0"/>
              <a:t>Say NO to:</a:t>
            </a:r>
            <a:endParaRPr lang="en-US" dirty="0"/>
          </a:p>
        </p:txBody>
      </p:sp>
      <p:sp>
        <p:nvSpPr>
          <p:cNvPr id="6" name="Content Placeholder 5"/>
          <p:cNvSpPr>
            <a:spLocks noGrp="1"/>
          </p:cNvSpPr>
          <p:nvPr>
            <p:ph sz="quarter" idx="4"/>
          </p:nvPr>
        </p:nvSpPr>
        <p:spPr>
          <a:xfrm>
            <a:off x="4645025" y="1782762"/>
            <a:ext cx="4041775" cy="3951288"/>
          </a:xfrm>
        </p:spPr>
        <p:txBody>
          <a:bodyPr/>
          <a:lstStyle/>
          <a:p>
            <a:pPr>
              <a:buClr>
                <a:srgbClr val="C00000"/>
              </a:buClr>
              <a:buFont typeface="Calibri" pitchFamily="34" charset="0"/>
              <a:buChar char="×"/>
            </a:pPr>
            <a:r>
              <a:rPr lang="en-US" dirty="0" smtClean="0">
                <a:latin typeface="Arial Narrow" pitchFamily="34" charset="0"/>
              </a:rPr>
              <a:t>Retrofitting/Crosswalks</a:t>
            </a:r>
          </a:p>
          <a:p>
            <a:pPr>
              <a:buClr>
                <a:srgbClr val="C00000"/>
              </a:buClr>
              <a:buFont typeface="Calibri" pitchFamily="34" charset="0"/>
              <a:buChar char="×"/>
            </a:pPr>
            <a:r>
              <a:rPr lang="en-US" dirty="0" smtClean="0">
                <a:latin typeface="Arial Narrow" pitchFamily="34" charset="0"/>
              </a:rPr>
              <a:t>Teaching standard by standard</a:t>
            </a:r>
          </a:p>
          <a:p>
            <a:pPr>
              <a:buClr>
                <a:srgbClr val="C00000"/>
              </a:buClr>
              <a:buFont typeface="Calibri" pitchFamily="34" charset="0"/>
              <a:buChar char="×"/>
            </a:pPr>
            <a:r>
              <a:rPr lang="en-US" dirty="0" smtClean="0">
                <a:latin typeface="Arial Narrow" pitchFamily="34" charset="0"/>
              </a:rPr>
              <a:t>Focusing on only getting the correct answer</a:t>
            </a:r>
          </a:p>
          <a:p>
            <a:pPr>
              <a:buClr>
                <a:srgbClr val="C00000"/>
              </a:buClr>
              <a:buFont typeface="Calibri" pitchFamily="34" charset="0"/>
              <a:buChar char="×"/>
            </a:pPr>
            <a:r>
              <a:rPr lang="en-US" dirty="0" smtClean="0">
                <a:latin typeface="Arial Narrow" pitchFamily="34" charset="0"/>
              </a:rPr>
              <a:t>Inconsistent terminology</a:t>
            </a:r>
          </a:p>
        </p:txBody>
      </p:sp>
      <p:pic>
        <p:nvPicPr>
          <p:cNvPr id="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792162"/>
          </a:xfrm>
        </p:spPr>
        <p:txBody>
          <a:bodyPr/>
          <a:lstStyle/>
          <a:p>
            <a:r>
              <a:rPr lang="en-US" sz="5400" b="0" dirty="0" smtClean="0">
                <a:latin typeface="Arial Narrow" pitchFamily="34" charset="0"/>
              </a:rPr>
              <a:t>What Now?</a:t>
            </a:r>
          </a:p>
        </p:txBody>
      </p:sp>
      <p:sp>
        <p:nvSpPr>
          <p:cNvPr id="2" name="Text Placeholder 1"/>
          <p:cNvSpPr>
            <a:spLocks noGrp="1"/>
          </p:cNvSpPr>
          <p:nvPr>
            <p:ph type="body" idx="1"/>
          </p:nvPr>
        </p:nvSpPr>
        <p:spPr>
          <a:xfrm>
            <a:off x="457200" y="990600"/>
            <a:ext cx="4040188" cy="639762"/>
          </a:xfrm>
        </p:spPr>
        <p:txBody>
          <a:bodyPr/>
          <a:lstStyle/>
          <a:p>
            <a:pPr algn="ctr"/>
            <a:r>
              <a:rPr lang="en-US" dirty="0" smtClean="0"/>
              <a:t>Say YES to:</a:t>
            </a:r>
            <a:endParaRPr lang="en-US" dirty="0"/>
          </a:p>
        </p:txBody>
      </p:sp>
      <p:sp>
        <p:nvSpPr>
          <p:cNvPr id="21507" name="Content Placeholder 2"/>
          <p:cNvSpPr>
            <a:spLocks noGrp="1"/>
          </p:cNvSpPr>
          <p:nvPr>
            <p:ph sz="half" idx="2"/>
          </p:nvPr>
        </p:nvSpPr>
        <p:spPr>
          <a:xfrm>
            <a:off x="228600" y="1630362"/>
            <a:ext cx="4268788" cy="3951288"/>
          </a:xfrm>
        </p:spPr>
        <p:txBody>
          <a:bodyPr/>
          <a:lstStyle/>
          <a:p>
            <a:pPr>
              <a:buFont typeface="Wingdings" pitchFamily="2" charset="2"/>
              <a:buChar char="ü"/>
            </a:pPr>
            <a:r>
              <a:rPr lang="en-US" dirty="0" smtClean="0">
                <a:latin typeface="Arial Narrow" pitchFamily="34" charset="0"/>
              </a:rPr>
              <a:t>Solving an equation with understanding - the power of the properties</a:t>
            </a:r>
            <a:endParaRPr lang="en-US" dirty="0" smtClean="0">
              <a:solidFill>
                <a:srgbClr val="C00000"/>
              </a:solidFill>
              <a:latin typeface="Arial Narrow" pitchFamily="34" charset="0"/>
            </a:endParaRPr>
          </a:p>
          <a:p>
            <a:pPr>
              <a:buFont typeface="Wingdings" pitchFamily="2" charset="2"/>
              <a:buChar char="ü"/>
            </a:pPr>
            <a:r>
              <a:rPr lang="en-US" dirty="0" smtClean="0">
                <a:latin typeface="Arial Narrow" pitchFamily="34" charset="0"/>
              </a:rPr>
              <a:t>The strength of the distributive property</a:t>
            </a:r>
          </a:p>
          <a:p>
            <a:pPr>
              <a:buFont typeface="Wingdings" pitchFamily="2" charset="2"/>
              <a:buChar char="ü"/>
            </a:pPr>
            <a:r>
              <a:rPr lang="en-US" dirty="0" smtClean="0">
                <a:latin typeface="Arial Narrow" pitchFamily="34" charset="0"/>
              </a:rPr>
              <a:t>Deep understanding of place value</a:t>
            </a:r>
          </a:p>
          <a:p>
            <a:pPr>
              <a:buFont typeface="Wingdings" pitchFamily="2" charset="2"/>
              <a:buChar char="ü"/>
            </a:pPr>
            <a:r>
              <a:rPr lang="en-US" dirty="0" smtClean="0">
                <a:latin typeface="Arial Narrow" pitchFamily="34" charset="0"/>
              </a:rPr>
              <a:t>Deep understanding and the most important ideas in CCGPS which need our attention</a:t>
            </a:r>
            <a:endParaRPr lang="en-US" dirty="0" smtClean="0">
              <a:solidFill>
                <a:srgbClr val="C00000"/>
              </a:solidFill>
              <a:latin typeface="Arial Narrow" pitchFamily="34" charset="0"/>
            </a:endParaRPr>
          </a:p>
          <a:p>
            <a:pPr>
              <a:buFont typeface="Wingdings" pitchFamily="2" charset="2"/>
              <a:buChar char="ü"/>
            </a:pPr>
            <a:endParaRPr lang="en-US" dirty="0" smtClean="0">
              <a:solidFill>
                <a:srgbClr val="C00000"/>
              </a:solidFill>
              <a:latin typeface="Arial Narrow" pitchFamily="34" charset="0"/>
            </a:endParaRPr>
          </a:p>
        </p:txBody>
      </p:sp>
      <p:sp>
        <p:nvSpPr>
          <p:cNvPr id="3" name="Text Placeholder 2"/>
          <p:cNvSpPr>
            <a:spLocks noGrp="1"/>
          </p:cNvSpPr>
          <p:nvPr>
            <p:ph type="body" sz="quarter" idx="3"/>
          </p:nvPr>
        </p:nvSpPr>
        <p:spPr>
          <a:xfrm>
            <a:off x="4645025" y="990600"/>
            <a:ext cx="4041775" cy="639762"/>
          </a:xfrm>
        </p:spPr>
        <p:txBody>
          <a:bodyPr/>
          <a:lstStyle/>
          <a:p>
            <a:pPr algn="ctr"/>
            <a:r>
              <a:rPr lang="en-US" dirty="0" smtClean="0"/>
              <a:t>Say NO to:</a:t>
            </a:r>
            <a:endParaRPr lang="en-US" dirty="0"/>
          </a:p>
        </p:txBody>
      </p:sp>
      <p:sp>
        <p:nvSpPr>
          <p:cNvPr id="6" name="Content Placeholder 5"/>
          <p:cNvSpPr>
            <a:spLocks noGrp="1"/>
          </p:cNvSpPr>
          <p:nvPr>
            <p:ph sz="quarter" idx="4"/>
          </p:nvPr>
        </p:nvSpPr>
        <p:spPr>
          <a:xfrm>
            <a:off x="4645025" y="1630362"/>
            <a:ext cx="4270375" cy="3951288"/>
          </a:xfrm>
        </p:spPr>
        <p:txBody>
          <a:bodyPr/>
          <a:lstStyle/>
          <a:p>
            <a:pPr>
              <a:buClr>
                <a:srgbClr val="C00000"/>
              </a:buClr>
              <a:buFont typeface="Calibri" pitchFamily="34" charset="0"/>
              <a:buChar char="×"/>
            </a:pPr>
            <a:r>
              <a:rPr lang="en-US" dirty="0" smtClean="0">
                <a:latin typeface="Arial Narrow" pitchFamily="34" charset="0"/>
              </a:rPr>
              <a:t>Canceling, proportions and cross-multiplying, the butterfly method </a:t>
            </a:r>
          </a:p>
          <a:p>
            <a:pPr>
              <a:buClr>
                <a:srgbClr val="C00000"/>
              </a:buClr>
              <a:buFont typeface="Calibri" pitchFamily="34" charset="0"/>
              <a:buChar char="×"/>
            </a:pPr>
            <a:r>
              <a:rPr lang="en-US" dirty="0" smtClean="0">
                <a:latin typeface="Arial Narrow" pitchFamily="34" charset="0"/>
              </a:rPr>
              <a:t>FOIL – things that only work in certain circumstances</a:t>
            </a:r>
          </a:p>
          <a:p>
            <a:pPr>
              <a:buClr>
                <a:srgbClr val="C00000"/>
              </a:buClr>
              <a:buFont typeface="Calibri" pitchFamily="34" charset="0"/>
              <a:buChar char="×"/>
            </a:pPr>
            <a:r>
              <a:rPr lang="en-US" dirty="0" smtClean="0">
                <a:latin typeface="Arial Narrow" pitchFamily="34" charset="0"/>
              </a:rPr>
              <a:t>Lining up the whole numbers on the right/lining up decimal points</a:t>
            </a:r>
          </a:p>
          <a:p>
            <a:pPr>
              <a:buClr>
                <a:srgbClr val="C00000"/>
              </a:buClr>
              <a:buFont typeface="Calibri" pitchFamily="34" charset="0"/>
              <a:buChar char="×"/>
            </a:pPr>
            <a:r>
              <a:rPr lang="en-US" dirty="0" smtClean="0">
                <a:latin typeface="Arial Narrow" pitchFamily="34" charset="0"/>
              </a:rPr>
              <a:t>‘Covering’ topics and the over-reliance on pacing guides</a:t>
            </a:r>
          </a:p>
          <a:p>
            <a:pPr>
              <a:buClr>
                <a:srgbClr val="C00000"/>
              </a:buClr>
              <a:buFont typeface="Calibri" pitchFamily="34" charset="0"/>
              <a:buChar char="×"/>
            </a:pPr>
            <a:endParaRPr lang="en-US" dirty="0" smtClean="0">
              <a:latin typeface="Arial Narrow" pitchFamily="34" charset="0"/>
            </a:endParaRPr>
          </a:p>
        </p:txBody>
      </p:sp>
      <p:pic>
        <p:nvPicPr>
          <p:cNvPr id="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b="0" dirty="0" smtClean="0">
                <a:latin typeface="Arial Narrow" pitchFamily="34" charset="0"/>
              </a:rPr>
              <a:t>Call to Action</a:t>
            </a:r>
            <a:endParaRPr lang="en-US" b="0" dirty="0">
              <a:latin typeface="Arial Narrow" pitchFamily="34" charset="0"/>
            </a:endParaRPr>
          </a:p>
        </p:txBody>
      </p:sp>
      <p:sp>
        <p:nvSpPr>
          <p:cNvPr id="3" name="Content Placeholder 2"/>
          <p:cNvSpPr>
            <a:spLocks noGrp="1"/>
          </p:cNvSpPr>
          <p:nvPr>
            <p:ph idx="1"/>
          </p:nvPr>
        </p:nvSpPr>
        <p:spPr>
          <a:xfrm>
            <a:off x="228600" y="762000"/>
            <a:ext cx="8686800" cy="5257800"/>
          </a:xfrm>
        </p:spPr>
        <p:txBody>
          <a:bodyPr/>
          <a:lstStyle/>
          <a:p>
            <a:pPr marL="514350" indent="-514350">
              <a:buFont typeface="+mj-lt"/>
              <a:buAutoNum type="arabicPeriod"/>
            </a:pPr>
            <a:r>
              <a:rPr lang="en-US" sz="2800" dirty="0" smtClean="0">
                <a:latin typeface="Arial Narrow" pitchFamily="34" charset="0"/>
              </a:rPr>
              <a:t>Keep learning about Formative Assessment Lessons. </a:t>
            </a:r>
          </a:p>
          <a:p>
            <a:pPr marL="514350" indent="-514350">
              <a:buFont typeface="+mj-lt"/>
              <a:buAutoNum type="arabicPeriod"/>
            </a:pPr>
            <a:r>
              <a:rPr lang="en-US" sz="2800" dirty="0" smtClean="0">
                <a:latin typeface="Arial Narrow" pitchFamily="34" charset="0"/>
              </a:rPr>
              <a:t>Visit grade level wikis:</a:t>
            </a:r>
          </a:p>
          <a:p>
            <a:pPr marL="914400" lvl="1" indent="-514350">
              <a:buNone/>
            </a:pPr>
            <a:r>
              <a:rPr lang="en-US" sz="2400" dirty="0" smtClean="0"/>
              <a:t> 	</a:t>
            </a:r>
            <a:r>
              <a:rPr lang="en-US" sz="2000" dirty="0" smtClean="0">
                <a:latin typeface="Arial Narrow" pitchFamily="34" charset="0"/>
                <a:hlinkClick r:id="rId3"/>
              </a:rPr>
              <a:t>http://ccgpsmathematicsk-5.wikispaces.com/</a:t>
            </a:r>
            <a:r>
              <a:rPr lang="en-US" sz="2000" dirty="0" smtClean="0">
                <a:latin typeface="Arial Narrow" pitchFamily="34" charset="0"/>
              </a:rPr>
              <a:t> </a:t>
            </a:r>
            <a:br>
              <a:rPr lang="en-US" sz="2000" dirty="0" smtClean="0">
                <a:latin typeface="Arial Narrow" pitchFamily="34" charset="0"/>
              </a:rPr>
            </a:br>
            <a:r>
              <a:rPr lang="en-US" sz="2000" dirty="0" smtClean="0">
                <a:latin typeface="Arial Narrow" pitchFamily="34" charset="0"/>
                <a:hlinkClick r:id="rId4"/>
              </a:rPr>
              <a:t>http://ccgpsmathematics6-8.wikispaces.com/</a:t>
            </a:r>
            <a:r>
              <a:rPr lang="en-US" sz="2000" dirty="0" smtClean="0">
                <a:latin typeface="Arial Narrow" pitchFamily="34" charset="0"/>
              </a:rPr>
              <a:t> </a:t>
            </a:r>
            <a:br>
              <a:rPr lang="en-US" sz="2000" dirty="0" smtClean="0">
                <a:latin typeface="Arial Narrow" pitchFamily="34" charset="0"/>
              </a:rPr>
            </a:br>
            <a:r>
              <a:rPr lang="en-US" sz="2000" dirty="0" smtClean="0">
                <a:latin typeface="Arial Narrow" pitchFamily="34" charset="0"/>
                <a:hlinkClick r:id="rId4"/>
              </a:rPr>
              <a:t> http://ccgpsmathematics9-10.wikispaces.com/</a:t>
            </a:r>
            <a:r>
              <a:rPr lang="en-US" sz="2000" dirty="0" smtClean="0">
                <a:latin typeface="Arial Narrow" pitchFamily="34" charset="0"/>
              </a:rPr>
              <a:t> </a:t>
            </a:r>
          </a:p>
          <a:p>
            <a:pPr marL="182880" lvl="2" indent="-182880">
              <a:spcBef>
                <a:spcPts val="600"/>
              </a:spcBef>
            </a:pPr>
            <a:r>
              <a:rPr lang="en-US" sz="2000" dirty="0" smtClean="0">
                <a:latin typeface="Arial Narrow" pitchFamily="34" charset="0"/>
              </a:rPr>
              <a:t>2012 Summer Mathematics Academy – CCGPS Vital Shifts in Content Delivery Presentation &amp; Finger on the pulse of teacher thinking/questions/resources</a:t>
            </a:r>
          </a:p>
          <a:p>
            <a:pPr marL="514350" indent="-514350">
              <a:buFont typeface="+mj-lt"/>
              <a:buAutoNum type="arabicPeriod"/>
            </a:pPr>
            <a:r>
              <a:rPr lang="en-US" sz="2800" dirty="0" smtClean="0">
                <a:latin typeface="Arial Narrow" pitchFamily="34" charset="0"/>
              </a:rPr>
              <a:t>Join CCGPS Mathematics Curriculum Supervisors wiki and District Supervisor Roster:</a:t>
            </a:r>
          </a:p>
          <a:p>
            <a:pPr marL="91440" lvl="2" indent="-91440">
              <a:spcBef>
                <a:spcPts val="0"/>
              </a:spcBef>
            </a:pPr>
            <a:r>
              <a:rPr lang="en-US" sz="2000" dirty="0" smtClean="0">
                <a:latin typeface="Arial Narrow" pitchFamily="34" charset="0"/>
              </a:rPr>
              <a:t>Submit contact information to </a:t>
            </a:r>
            <a:r>
              <a:rPr lang="en-US" sz="2000" dirty="0" smtClean="0">
                <a:latin typeface="Arial Narrow" pitchFamily="34" charset="0"/>
                <a:hlinkClick r:id="rId5"/>
              </a:rPr>
              <a:t>bkline@doe.k12.ga.us</a:t>
            </a:r>
            <a:r>
              <a:rPr lang="en-US" sz="2000" dirty="0" smtClean="0">
                <a:latin typeface="Arial Narrow" pitchFamily="34" charset="0"/>
              </a:rPr>
              <a:t> </a:t>
            </a:r>
          </a:p>
          <a:p>
            <a:pPr marL="514350" indent="-514350">
              <a:buFont typeface="+mj-lt"/>
              <a:buAutoNum type="arabicPeriod"/>
            </a:pPr>
            <a:r>
              <a:rPr lang="en-US" sz="2800" dirty="0" smtClean="0">
                <a:latin typeface="Arial Narrow" pitchFamily="34" charset="0"/>
              </a:rPr>
              <a:t>View current grade level webinars and archived recordings of introductory webinars and video broadcasts:</a:t>
            </a:r>
          </a:p>
          <a:p>
            <a:pPr marL="1314450" lvl="2" indent="-514350">
              <a:buNone/>
            </a:pPr>
            <a:r>
              <a:rPr lang="en-US" sz="2000" dirty="0" smtClean="0">
                <a:latin typeface="Arial Narrow" pitchFamily="34" charset="0"/>
                <a:hlinkClick r:id="rId6"/>
              </a:rPr>
              <a:t>https://www.georgiastandards.org/Common-Core/Pages/Math-PL-Sessions.aspx</a:t>
            </a:r>
            <a:r>
              <a:rPr lang="en-US" sz="2000" dirty="0" smtClean="0">
                <a:latin typeface="Arial Narrow" pitchFamily="34" charset="0"/>
              </a:rPr>
              <a:t> </a:t>
            </a:r>
          </a:p>
          <a:p>
            <a:pPr marL="1314450" lvl="2" indent="-514350">
              <a:buNone/>
            </a:pPr>
            <a:endParaRPr lang="en-US" sz="2000" dirty="0" smtClean="0">
              <a:latin typeface="Arial Narrow" pitchFamily="34" charset="0"/>
            </a:endParaRPr>
          </a:p>
          <a:p>
            <a:pPr marL="914400" lvl="1" indent="-514350">
              <a:buNone/>
            </a:pPr>
            <a:endParaRPr lang="en-US" sz="2400" dirty="0">
              <a:latin typeface="Arial Narrow" pitchFamily="34" charset="0"/>
            </a:endParaRPr>
          </a:p>
        </p:txBody>
      </p:sp>
    </p:spTree>
  </p:cSld>
  <p:clrMapOvr>
    <a:masterClrMapping/>
  </p:clrMapOvr>
  <p:transition spd="slow"/>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81000"/>
            <a:ext cx="8763000" cy="1066800"/>
          </a:xfrm>
        </p:spPr>
        <p:txBody>
          <a:bodyPr/>
          <a:lstStyle/>
          <a:p>
            <a:r>
              <a:rPr lang="en-US" dirty="0" smtClean="0">
                <a:latin typeface="Arial Narrow" pitchFamily="34" charset="0"/>
              </a:rPr>
              <a:t>Thank You!</a:t>
            </a:r>
            <a:r>
              <a:rPr lang="en-US" dirty="0" smtClean="0"/>
              <a:t/>
            </a:r>
            <a:br>
              <a:rPr lang="en-US" dirty="0" smtClean="0"/>
            </a:br>
            <a:endParaRPr lang="en-US" dirty="0" smtClean="0"/>
          </a:p>
        </p:txBody>
      </p:sp>
      <p:sp>
        <p:nvSpPr>
          <p:cNvPr id="46083" name="Content Placeholder 5"/>
          <p:cNvSpPr>
            <a:spLocks noGrp="1"/>
          </p:cNvSpPr>
          <p:nvPr>
            <p:ph sz="half" idx="1"/>
          </p:nvPr>
        </p:nvSpPr>
        <p:spPr>
          <a:xfrm>
            <a:off x="2590800" y="1752600"/>
            <a:ext cx="4038600" cy="1600200"/>
          </a:xfrm>
        </p:spPr>
        <p:txBody>
          <a:bodyPr/>
          <a:lstStyle/>
          <a:p>
            <a:pPr marL="0" algn="ctr">
              <a:spcBef>
                <a:spcPts val="0"/>
              </a:spcBef>
              <a:buFont typeface="Arial" charset="0"/>
              <a:buNone/>
            </a:pPr>
            <a:r>
              <a:rPr lang="en-US" b="1" dirty="0" smtClean="0">
                <a:latin typeface="Arial Narrow" pitchFamily="34" charset="0"/>
              </a:rPr>
              <a:t>Brooke Kline</a:t>
            </a:r>
          </a:p>
          <a:p>
            <a:pPr marL="0" algn="ctr">
              <a:spcBef>
                <a:spcPts val="0"/>
              </a:spcBef>
              <a:buFont typeface="Arial" charset="0"/>
              <a:buNone/>
            </a:pPr>
            <a:r>
              <a:rPr lang="en-US" dirty="0" smtClean="0">
                <a:latin typeface="Arial Narrow" pitchFamily="34" charset="0"/>
              </a:rPr>
              <a:t>Lead Program Specialist</a:t>
            </a:r>
          </a:p>
          <a:p>
            <a:pPr marL="0" algn="ctr">
              <a:spcBef>
                <a:spcPts val="0"/>
              </a:spcBef>
              <a:buFont typeface="Arial" charset="0"/>
              <a:buNone/>
            </a:pPr>
            <a:r>
              <a:rPr lang="en-US" dirty="0" smtClean="0">
                <a:latin typeface="Arial Narrow" pitchFamily="34" charset="0"/>
                <a:hlinkClick r:id="rId3"/>
              </a:rPr>
              <a:t>bkline@doe.k12.ga.us</a:t>
            </a:r>
            <a:endParaRPr lang="en-US" dirty="0" smtClean="0">
              <a:latin typeface="Arial Narrow" pitchFamily="34" charset="0"/>
            </a:endParaRPr>
          </a:p>
          <a:p>
            <a:pPr algn="ctr">
              <a:buFont typeface="Arial" charset="0"/>
              <a:buNone/>
            </a:pPr>
            <a:endParaRPr lang="en-US" dirty="0" smtClean="0"/>
          </a:p>
          <a:p>
            <a:pPr>
              <a:buNone/>
            </a:pPr>
            <a:endParaRPr lang="en-US" dirty="0" smtClean="0"/>
          </a:p>
        </p:txBody>
      </p:sp>
      <p:sp>
        <p:nvSpPr>
          <p:cNvPr id="46084" name="Content Placeholder 6"/>
          <p:cNvSpPr>
            <a:spLocks noGrp="1"/>
          </p:cNvSpPr>
          <p:nvPr>
            <p:ph sz="half" idx="2"/>
          </p:nvPr>
        </p:nvSpPr>
        <p:spPr>
          <a:xfrm>
            <a:off x="685800" y="3429000"/>
            <a:ext cx="4038600" cy="1828800"/>
          </a:xfrm>
        </p:spPr>
        <p:txBody>
          <a:bodyPr/>
          <a:lstStyle/>
          <a:p>
            <a:pPr marL="0" algn="ctr">
              <a:spcBef>
                <a:spcPts val="0"/>
              </a:spcBef>
              <a:buFont typeface="Arial" charset="0"/>
              <a:buNone/>
            </a:pPr>
            <a:r>
              <a:rPr lang="en-US" b="1" dirty="0" smtClean="0">
                <a:latin typeface="Arial Narrow" pitchFamily="34" charset="0"/>
              </a:rPr>
              <a:t>James Pratt</a:t>
            </a:r>
          </a:p>
          <a:p>
            <a:pPr marL="0" algn="ctr">
              <a:spcBef>
                <a:spcPts val="0"/>
              </a:spcBef>
              <a:buFont typeface="Arial" charset="0"/>
              <a:buNone/>
            </a:pPr>
            <a:r>
              <a:rPr lang="en-US" dirty="0" smtClean="0">
                <a:latin typeface="Arial Narrow" pitchFamily="34" charset="0"/>
              </a:rPr>
              <a:t>Program Specialist (6-12)</a:t>
            </a:r>
          </a:p>
          <a:p>
            <a:pPr marL="0" algn="ctr">
              <a:spcBef>
                <a:spcPts val="0"/>
              </a:spcBef>
              <a:buFont typeface="Arial" charset="0"/>
              <a:buNone/>
            </a:pPr>
            <a:r>
              <a:rPr lang="en-US" dirty="0" smtClean="0">
                <a:latin typeface="Arial Narrow" pitchFamily="34" charset="0"/>
                <a:hlinkClick r:id="rId4"/>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pic>
        <p:nvPicPr>
          <p:cNvPr id="8"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p:cNvSpPr txBox="1"/>
          <p:nvPr/>
        </p:nvSpPr>
        <p:spPr>
          <a:xfrm>
            <a:off x="5029200" y="3429000"/>
            <a:ext cx="3429000" cy="1384995"/>
          </a:xfrm>
          <a:prstGeom prst="rect">
            <a:avLst/>
          </a:prstGeom>
          <a:noFill/>
        </p:spPr>
        <p:txBody>
          <a:bodyPr wrap="square" rtlCol="0">
            <a:spAutoFit/>
          </a:bodyPr>
          <a:lstStyle/>
          <a:p>
            <a:pPr marL="0" algn="ctr">
              <a:spcBef>
                <a:spcPts val="0"/>
              </a:spcBef>
              <a:buFont typeface="Arial" charset="0"/>
              <a:buNone/>
            </a:pPr>
            <a:r>
              <a:rPr lang="en-US" b="1" dirty="0" smtClean="0"/>
              <a:t> </a:t>
            </a:r>
            <a:r>
              <a:rPr lang="en-US" sz="2800" b="1" dirty="0" smtClean="0">
                <a:latin typeface="Arial Narrow" pitchFamily="34" charset="0"/>
              </a:rPr>
              <a:t>Turtle Toms</a:t>
            </a:r>
          </a:p>
          <a:p>
            <a:pPr marL="0" algn="ctr">
              <a:spcBef>
                <a:spcPts val="0"/>
              </a:spcBef>
              <a:buFont typeface="Arial" charset="0"/>
              <a:buNone/>
            </a:pPr>
            <a:r>
              <a:rPr lang="en-US" sz="2800" dirty="0" smtClean="0">
                <a:latin typeface="Arial Narrow" pitchFamily="34" charset="0"/>
              </a:rPr>
              <a:t>Program Specialist (K-5)</a:t>
            </a:r>
          </a:p>
          <a:p>
            <a:pPr marL="0" algn="ctr">
              <a:spcBef>
                <a:spcPts val="0"/>
              </a:spcBef>
              <a:buFont typeface="Arial" charset="0"/>
              <a:buNone/>
            </a:pPr>
            <a:r>
              <a:rPr lang="en-US" sz="2800" dirty="0" smtClean="0">
                <a:latin typeface="Arial Narrow" pitchFamily="34" charset="0"/>
                <a:hlinkClick r:id="rId3"/>
              </a:rPr>
              <a:t>tgunn@doe.k12.ga.us</a:t>
            </a:r>
            <a:endParaRPr lang="en-US" sz="2800" dirty="0" smtClean="0">
              <a:latin typeface="Arial Narrow" pitchFamily="34" charset="0"/>
            </a:endParaRPr>
          </a:p>
        </p:txBody>
      </p:sp>
      <p:sp>
        <p:nvSpPr>
          <p:cNvPr id="10" name="TextBox 9"/>
          <p:cNvSpPr txBox="1"/>
          <p:nvPr/>
        </p:nvSpPr>
        <p:spPr>
          <a:xfrm>
            <a:off x="3462209" y="5257800"/>
            <a:ext cx="2219582" cy="646331"/>
          </a:xfrm>
          <a:prstGeom prst="rect">
            <a:avLst/>
          </a:prstGeom>
          <a:noFill/>
        </p:spPr>
        <p:txBody>
          <a:bodyPr wrap="none" rtlCol="0">
            <a:spAutoFit/>
          </a:bodyPr>
          <a:lstStyle/>
          <a:p>
            <a:pPr algn="ctr"/>
            <a:r>
              <a:rPr lang="en-US" dirty="0" smtClean="0"/>
              <a:t>Follow us on Twitter</a:t>
            </a:r>
          </a:p>
          <a:p>
            <a:pPr algn="ctr"/>
            <a:r>
              <a:rPr lang="en-US" dirty="0" smtClean="0"/>
              <a:t>@</a:t>
            </a:r>
            <a:r>
              <a:rPr lang="en-US" dirty="0" err="1" smtClean="0"/>
              <a:t>GaDOEMath</a:t>
            </a:r>
            <a:endParaRPr lang="en-US" dirty="0"/>
          </a:p>
        </p:txBody>
      </p:sp>
      <p:pic>
        <p:nvPicPr>
          <p:cNvPr id="11" name="Picture 10" descr="imagesCANYB2UD.jpg"/>
          <p:cNvPicPr>
            <a:picLocks noChangeAspect="1"/>
          </p:cNvPicPr>
          <p:nvPr/>
        </p:nvPicPr>
        <p:blipFill>
          <a:blip r:embed="rId6" cstate="print"/>
          <a:srcRect t="27692" b="27692"/>
          <a:stretch>
            <a:fillRect/>
          </a:stretch>
        </p:blipFill>
        <p:spPr>
          <a:xfrm>
            <a:off x="3810000" y="5836913"/>
            <a:ext cx="1645920" cy="441973"/>
          </a:xfrm>
          <a:prstGeom prst="rect">
            <a:avLst/>
          </a:prstGeom>
        </p:spPr>
      </p:pic>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FAL Resources</a:t>
            </a:r>
            <a:endParaRPr lang="en-US" dirty="0"/>
          </a:p>
        </p:txBody>
      </p:sp>
      <p:sp>
        <p:nvSpPr>
          <p:cNvPr id="3" name="Content Placeholder 2"/>
          <p:cNvSpPr>
            <a:spLocks noGrp="1"/>
          </p:cNvSpPr>
          <p:nvPr>
            <p:ph sz="half" idx="1"/>
          </p:nvPr>
        </p:nvSpPr>
        <p:spPr>
          <a:xfrm>
            <a:off x="304800" y="1143000"/>
            <a:ext cx="8534400" cy="4983163"/>
          </a:xfrm>
        </p:spPr>
        <p:txBody>
          <a:bodyPr/>
          <a:lstStyle/>
          <a:p>
            <a:r>
              <a:rPr lang="en-US" sz="3600" dirty="0" err="1" smtClean="0"/>
              <a:t>McREL</a:t>
            </a:r>
            <a:r>
              <a:rPr lang="en-US" sz="3600" dirty="0" smtClean="0"/>
              <a:t>: What We Know About Mathematics Teaching and Learning</a:t>
            </a:r>
          </a:p>
          <a:p>
            <a:r>
              <a:rPr lang="en-US" sz="3600" dirty="0" smtClean="0"/>
              <a:t>Mathematics Assessment Project: </a:t>
            </a:r>
            <a:r>
              <a:rPr lang="en-US" sz="3600" dirty="0" smtClean="0">
                <a:hlinkClick r:id="rId3"/>
              </a:rPr>
              <a:t>http://map.mathshell.org</a:t>
            </a:r>
            <a:endParaRPr lang="en-US" sz="3600" dirty="0" smtClean="0"/>
          </a:p>
          <a:p>
            <a:r>
              <a:rPr lang="en-US" sz="3600" dirty="0" smtClean="0"/>
              <a:t>Inside Mathematics: </a:t>
            </a:r>
            <a:r>
              <a:rPr lang="en-US" sz="3600" dirty="0" smtClean="0">
                <a:hlinkClick r:id="rId4"/>
              </a:rPr>
              <a:t>http://www.insidemathematics.org/</a:t>
            </a:r>
            <a:endParaRPr lang="en-US" sz="3600" dirty="0" smtClean="0"/>
          </a:p>
          <a:p>
            <a:r>
              <a:rPr lang="en-US" sz="3600" dirty="0" smtClean="0">
                <a:hlinkClick r:id="rId5"/>
              </a:rPr>
              <a:t>http://larryferlazzo.edublogs.org/2010/08/22/the-best-resources-for-learning-about-formative-assessment/</a:t>
            </a:r>
            <a:r>
              <a:rPr lang="en-US" sz="3600" dirty="0" smtClean="0"/>
              <a:t> </a:t>
            </a:r>
          </a:p>
          <a:p>
            <a:endParaRPr lang="en-US" sz="3600" dirty="0" smtClean="0"/>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8305800" cy="5016758"/>
          </a:xfrm>
          <a:prstGeom prst="rect">
            <a:avLst/>
          </a:prstGeom>
          <a:solidFill>
            <a:schemeClr val="bg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Courier New" pitchFamily="49" charset="0"/>
              <a:buChar char="o"/>
            </a:pPr>
            <a:r>
              <a:rPr lang="en-US" sz="3200" dirty="0" smtClean="0">
                <a:latin typeface="+mn-lt"/>
              </a:rPr>
              <a:t>Formative assessment is a special kind of test, or series of tests that teachers learn to use to find out what their students know. </a:t>
            </a:r>
            <a:endParaRPr lang="en-US" sz="3200" dirty="0">
              <a:latin typeface="+mn-lt"/>
            </a:endParaRPr>
          </a:p>
          <a:p>
            <a:pPr>
              <a:spcBef>
                <a:spcPts val="0"/>
              </a:spcBef>
              <a:buClr>
                <a:schemeClr val="bg2">
                  <a:lumMod val="25000"/>
                </a:schemeClr>
              </a:buClr>
              <a:buFont typeface="Courier New" pitchFamily="49" charset="0"/>
              <a:buChar char="o"/>
            </a:pPr>
            <a:endParaRPr lang="en-US" sz="3200" dirty="0" smtClean="0">
              <a:latin typeface="+mn-lt"/>
            </a:endParaRPr>
          </a:p>
          <a:p>
            <a:pPr>
              <a:spcBef>
                <a:spcPts val="0"/>
              </a:spcBef>
              <a:buClr>
                <a:schemeClr val="bg2">
                  <a:lumMod val="25000"/>
                </a:schemeClr>
              </a:buClr>
              <a:buFont typeface="Courier New" pitchFamily="49" charset="0"/>
              <a:buChar char="o"/>
            </a:pPr>
            <a:r>
              <a:rPr lang="en-US" sz="3200" dirty="0">
                <a:latin typeface="+mn-lt"/>
              </a:rPr>
              <a:t> </a:t>
            </a:r>
            <a:r>
              <a:rPr lang="en-US" sz="3200" dirty="0" smtClean="0">
                <a:latin typeface="+mn-lt"/>
              </a:rPr>
              <a:t>Formative assessment is a program that districts adopt and teachers add to what they already do.   </a:t>
            </a:r>
          </a:p>
          <a:p>
            <a:pPr>
              <a:spcBef>
                <a:spcPts val="0"/>
              </a:spcBef>
              <a:buClr>
                <a:schemeClr val="bg2">
                  <a:lumMod val="25000"/>
                </a:schemeClr>
              </a:buClr>
            </a:pPr>
            <a:endParaRPr lang="en-US" sz="3200" dirty="0" smtClean="0">
              <a:latin typeface="+mn-lt"/>
            </a:endParaRPr>
          </a:p>
          <a:p>
            <a:pPr>
              <a:spcBef>
                <a:spcPts val="0"/>
              </a:spcBef>
              <a:buClr>
                <a:schemeClr val="bg2">
                  <a:lumMod val="25000"/>
                </a:schemeClr>
              </a:buClr>
              <a:buFont typeface="Courier New" pitchFamily="49" charset="0"/>
              <a:buChar char="o"/>
            </a:pPr>
            <a:r>
              <a:rPr lang="en-US" sz="3200" dirty="0" smtClean="0">
                <a:latin typeface="+mn-lt"/>
              </a:rPr>
              <a:t>Any practice that gathers information for the purpose of improving programs or improving teaching is a part of formative assessment. </a:t>
            </a:r>
            <a:endParaRPr lang="en-US" sz="3200" dirty="0">
              <a:latin typeface="+mn-lt"/>
            </a:endParaRPr>
          </a:p>
        </p:txBody>
      </p:sp>
      <p:sp>
        <p:nvSpPr>
          <p:cNvPr id="3" name="TextBox 2"/>
          <p:cNvSpPr txBox="1"/>
          <p:nvPr/>
        </p:nvSpPr>
        <p:spPr>
          <a:xfrm>
            <a:off x="304800" y="228600"/>
            <a:ext cx="2590800" cy="523220"/>
          </a:xfrm>
          <a:prstGeom prst="rect">
            <a:avLst/>
          </a:prstGeom>
          <a:solidFill>
            <a:schemeClr val="bg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2800" dirty="0" smtClean="0"/>
              <a:t>True or False? </a:t>
            </a:r>
            <a:endParaRPr lang="en-US" sz="28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bmp"/>
          <p:cNvPicPr>
            <a:picLocks noChangeAspect="1"/>
          </p:cNvPicPr>
          <p:nvPr/>
        </p:nvPicPr>
        <p:blipFill>
          <a:blip r:embed="rId3" cstate="print"/>
          <a:stretch>
            <a:fillRect/>
          </a:stretch>
        </p:blipFill>
        <p:spPr>
          <a:xfrm>
            <a:off x="2514600" y="0"/>
            <a:ext cx="5520473" cy="5105400"/>
          </a:xfrm>
          <a:prstGeom prst="rect">
            <a:avLst/>
          </a:prstGeom>
          <a:ln>
            <a:solidFill>
              <a:schemeClr val="tx1"/>
            </a:solidFill>
          </a:ln>
        </p:spPr>
      </p:pic>
      <p:pic>
        <p:nvPicPr>
          <p:cNvPr id="4" name="Picture 3" descr="imagesCAEVZFFM.jpg"/>
          <p:cNvPicPr>
            <a:picLocks noChangeAspect="1"/>
          </p:cNvPicPr>
          <p:nvPr/>
        </p:nvPicPr>
        <p:blipFill>
          <a:blip r:embed="rId4" cstate="print"/>
          <a:srcRect t="41791" r="47809"/>
          <a:stretch>
            <a:fillRect/>
          </a:stretch>
        </p:blipFill>
        <p:spPr>
          <a:xfrm>
            <a:off x="1295400" y="4495800"/>
            <a:ext cx="1657039" cy="1479958"/>
          </a:xfrm>
          <a:prstGeom prst="rect">
            <a:avLst/>
          </a:prstGeom>
          <a:solidFill>
            <a:srgbClr val="FFEC9B"/>
          </a:solidFill>
        </p:spPr>
      </p:pic>
      <p:cxnSp>
        <p:nvCxnSpPr>
          <p:cNvPr id="6" name="Straight Connector 5"/>
          <p:cNvCxnSpPr/>
          <p:nvPr/>
        </p:nvCxnSpPr>
        <p:spPr>
          <a:xfrm>
            <a:off x="2514600" y="4495800"/>
            <a:ext cx="0" cy="38100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3124200" y="5105400"/>
            <a:ext cx="228600"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52400" y="685800"/>
            <a:ext cx="2057400" cy="1477328"/>
          </a:xfrm>
          <a:prstGeom prst="rect">
            <a:avLst/>
          </a:prstGeom>
          <a:noFill/>
        </p:spPr>
        <p:txBody>
          <a:bodyPr wrap="square" rtlCol="0">
            <a:spAutoFit/>
          </a:bodyPr>
          <a:lstStyle/>
          <a:p>
            <a:r>
              <a:rPr lang="en-US" dirty="0" smtClean="0"/>
              <a:t>Keep your pre-assessment near, and use it for note-taking, if you wish. </a:t>
            </a:r>
            <a:endParaRPr lang="en-US" dirty="0"/>
          </a:p>
        </p:txBody>
      </p:sp>
      <p:cxnSp>
        <p:nvCxnSpPr>
          <p:cNvPr id="9" name="Straight Connector 8"/>
          <p:cNvCxnSpPr/>
          <p:nvPr/>
        </p:nvCxnSpPr>
        <p:spPr>
          <a:xfrm flipH="1">
            <a:off x="2743200" y="5105400"/>
            <a:ext cx="228600" cy="0"/>
          </a:xfrm>
          <a:prstGeom prst="line">
            <a:avLst/>
          </a:prstGeom>
          <a:ln w="381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ppt4F.tmp</Template>
  <TotalTime>2329</TotalTime>
  <Words>6883</Words>
  <Application>Microsoft Office PowerPoint</Application>
  <PresentationFormat>On-screen Show (4:3)</PresentationFormat>
  <Paragraphs>658</Paragraphs>
  <Slides>78</Slides>
  <Notes>78</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~0980123</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Five Minutes</vt:lpstr>
      <vt:lpstr>Four Minutes</vt:lpstr>
      <vt:lpstr>Three Minutes</vt:lpstr>
      <vt:lpstr>Two Minutes</vt:lpstr>
      <vt:lpstr>One Minute</vt:lpstr>
      <vt:lpstr>Slide 31</vt:lpstr>
      <vt:lpstr>Slide 32</vt:lpstr>
      <vt:lpstr>Slide 33</vt:lpstr>
      <vt:lpstr>Slide 34</vt:lpstr>
      <vt:lpstr>Slide 35</vt:lpstr>
      <vt:lpstr>5 minutes</vt:lpstr>
      <vt:lpstr>4 minutes</vt:lpstr>
      <vt:lpstr>3 minutes</vt:lpstr>
      <vt:lpstr>2 minutes</vt:lpstr>
      <vt:lpstr>1 minute left. </vt:lpstr>
      <vt:lpstr>30 seconds</vt:lpstr>
      <vt:lpstr>Is everyone ready?</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Standards for Mathematical Practice</vt:lpstr>
      <vt:lpstr>Slide 72</vt:lpstr>
      <vt:lpstr>Slide 73</vt:lpstr>
      <vt:lpstr>What Now?</vt:lpstr>
      <vt:lpstr>What Now?</vt:lpstr>
      <vt:lpstr>Call to Action</vt:lpstr>
      <vt:lpstr>Thank You! </vt:lpstr>
      <vt:lpstr>FAL Resources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Turtle Gunn</dc:creator>
  <cp:lastModifiedBy> Turtle Gunn</cp:lastModifiedBy>
  <cp:revision>26</cp:revision>
  <dcterms:created xsi:type="dcterms:W3CDTF">2012-09-14T19:25:31Z</dcterms:created>
  <dcterms:modified xsi:type="dcterms:W3CDTF">2012-09-25T21:18:15Z</dcterms:modified>
</cp:coreProperties>
</file>